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4"/>
  </p:notesMasterIdLst>
  <p:sldIdLst>
    <p:sldId id="256" r:id="rId2"/>
    <p:sldId id="336" r:id="rId3"/>
    <p:sldId id="338" r:id="rId4"/>
    <p:sldId id="339" r:id="rId5"/>
    <p:sldId id="340" r:id="rId6"/>
    <p:sldId id="337" r:id="rId7"/>
    <p:sldId id="257" r:id="rId8"/>
    <p:sldId id="258" r:id="rId9"/>
    <p:sldId id="259" r:id="rId10"/>
    <p:sldId id="260" r:id="rId11"/>
    <p:sldId id="261" r:id="rId12"/>
    <p:sldId id="269" r:id="rId13"/>
    <p:sldId id="262" r:id="rId14"/>
    <p:sldId id="264" r:id="rId15"/>
    <p:sldId id="265" r:id="rId16"/>
    <p:sldId id="270" r:id="rId17"/>
    <p:sldId id="271" r:id="rId18"/>
    <p:sldId id="263" r:id="rId19"/>
    <p:sldId id="266" r:id="rId20"/>
    <p:sldId id="268" r:id="rId21"/>
    <p:sldId id="267" r:id="rId22"/>
    <p:sldId id="276" r:id="rId23"/>
    <p:sldId id="293" r:id="rId24"/>
    <p:sldId id="292" r:id="rId25"/>
    <p:sldId id="291" r:id="rId26"/>
    <p:sldId id="272" r:id="rId27"/>
    <p:sldId id="279" r:id="rId28"/>
    <p:sldId id="273" r:id="rId29"/>
    <p:sldId id="274" r:id="rId30"/>
    <p:sldId id="275" r:id="rId31"/>
    <p:sldId id="328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7" r:id="rId40"/>
    <p:sldId id="289" r:id="rId41"/>
    <p:sldId id="290" r:id="rId42"/>
    <p:sldId id="294" r:id="rId43"/>
    <p:sldId id="295" r:id="rId44"/>
    <p:sldId id="296" r:id="rId45"/>
    <p:sldId id="297" r:id="rId46"/>
    <p:sldId id="298" r:id="rId47"/>
    <p:sldId id="301" r:id="rId48"/>
    <p:sldId id="299" r:id="rId49"/>
    <p:sldId id="302" r:id="rId50"/>
    <p:sldId id="303" r:id="rId51"/>
    <p:sldId id="300" r:id="rId52"/>
    <p:sldId id="304" r:id="rId53"/>
    <p:sldId id="305" r:id="rId54"/>
    <p:sldId id="306" r:id="rId55"/>
    <p:sldId id="307" r:id="rId56"/>
    <p:sldId id="308" r:id="rId57"/>
    <p:sldId id="309" r:id="rId58"/>
    <p:sldId id="311" r:id="rId59"/>
    <p:sldId id="310" r:id="rId60"/>
    <p:sldId id="312" r:id="rId61"/>
    <p:sldId id="313" r:id="rId62"/>
    <p:sldId id="314" r:id="rId63"/>
    <p:sldId id="315" r:id="rId64"/>
    <p:sldId id="317" r:id="rId65"/>
    <p:sldId id="316" r:id="rId66"/>
    <p:sldId id="318" r:id="rId67"/>
    <p:sldId id="319" r:id="rId68"/>
    <p:sldId id="320" r:id="rId69"/>
    <p:sldId id="329" r:id="rId70"/>
    <p:sldId id="321" r:id="rId71"/>
    <p:sldId id="330" r:id="rId72"/>
    <p:sldId id="322" r:id="rId73"/>
    <p:sldId id="331" r:id="rId74"/>
    <p:sldId id="323" r:id="rId75"/>
    <p:sldId id="332" r:id="rId76"/>
    <p:sldId id="324" r:id="rId77"/>
    <p:sldId id="333" r:id="rId78"/>
    <p:sldId id="325" r:id="rId79"/>
    <p:sldId id="334" r:id="rId80"/>
    <p:sldId id="326" r:id="rId81"/>
    <p:sldId id="335" r:id="rId82"/>
    <p:sldId id="32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2841" autoAdjust="0"/>
  </p:normalViewPr>
  <p:slideViewPr>
    <p:cSldViewPr snapToGrid="0">
      <p:cViewPr varScale="1">
        <p:scale>
          <a:sx n="54" d="100"/>
          <a:sy n="54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AB9B-057A-450C-9886-3C3DC3CDD8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44D8-C4BB-4106-84C1-32A4AA92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2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269779/#R1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cbi.nlm.nih.gov/pmc/articles/PMC3269779/#R15" TargetMode="External"/><Relationship Id="rId4" Type="http://schemas.openxmlformats.org/officeDocument/2006/relationships/hyperlink" Target="http://www.ncbi.nlm.nih.gov/pmc/articles/PMC3269779/#R14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emergencymedicine.mhmedical.com.liboff.ohsu.edu/ViewLarge.aspx?figid=65101120#gol_ch112rf36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Agricultural</a:t>
            </a:r>
            <a:r>
              <a:rPr lang="en-US" baseline="0" dirty="0" smtClean="0"/>
              <a:t> products </a:t>
            </a:r>
            <a:r>
              <a:rPr lang="en-US" dirty="0" smtClean="0"/>
              <a:t>= 19% of Thailand’s export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Organochlorine</a:t>
            </a:r>
            <a:r>
              <a:rPr lang="en-US" dirty="0" smtClean="0"/>
              <a:t> exposure: Patient</a:t>
            </a:r>
            <a:r>
              <a:rPr lang="en-US" baseline="0" dirty="0" smtClean="0"/>
              <a:t> educated to wash all fruit before ingesting: noted to have exposure to DDT and </a:t>
            </a:r>
            <a:r>
              <a:rPr lang="en-US" baseline="0" dirty="0" err="1" smtClean="0"/>
              <a:t>thiodan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organochlorines</a:t>
            </a:r>
            <a:r>
              <a:rPr lang="en-US" baseline="0" dirty="0" smtClean="0"/>
              <a:t> during his life in the orchard.  One year follow up: marked improvement in his symptoms.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Lindane</a:t>
            </a:r>
            <a:r>
              <a:rPr lang="en-US" dirty="0" smtClean="0"/>
              <a:t>:</a:t>
            </a:r>
            <a:r>
              <a:rPr lang="en-US" baseline="0" dirty="0" smtClean="0"/>
              <a:t> second line agent for lice and scabies treatment: marketed as ‘</a:t>
            </a:r>
            <a:r>
              <a:rPr lang="en-US" baseline="0" dirty="0" err="1" smtClean="0"/>
              <a:t>Kwell</a:t>
            </a:r>
            <a:r>
              <a:rPr lang="en-US" baseline="0" dirty="0" smtClean="0"/>
              <a:t>’ and ‘</a:t>
            </a:r>
            <a:r>
              <a:rPr lang="en-US" baseline="0" dirty="0" err="1" smtClean="0"/>
              <a:t>Thionex</a:t>
            </a:r>
            <a:r>
              <a:rPr lang="en-US" baseline="0" dirty="0" smtClean="0"/>
              <a:t>’.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r>
              <a:rPr lang="en-US" baseline="0" dirty="0" smtClean="0"/>
              <a:t> breakdown with scabies </a:t>
            </a:r>
            <a:r>
              <a:rPr lang="en-US" baseline="0" dirty="0" err="1" smtClean="0"/>
              <a:t>derm</a:t>
            </a:r>
            <a:r>
              <a:rPr lang="en-US" baseline="0" dirty="0" smtClean="0"/>
              <a:t> lesions can lead to </a:t>
            </a:r>
            <a:r>
              <a:rPr lang="en-US" baseline="0" dirty="0" err="1" smtClean="0"/>
              <a:t>lindane</a:t>
            </a:r>
            <a:r>
              <a:rPr lang="en-US" baseline="0" dirty="0" smtClean="0"/>
              <a:t> toxicity – especially in children</a:t>
            </a:r>
          </a:p>
          <a:p>
            <a:r>
              <a:rPr lang="en-US" i="1" dirty="0" smtClean="0"/>
              <a:t>DDT</a:t>
            </a:r>
            <a:r>
              <a:rPr lang="en-US" dirty="0" smtClean="0"/>
              <a:t> (dichlorodiphenyltrichloroethane)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DDT</a:t>
            </a:r>
            <a:r>
              <a:rPr lang="en-US" dirty="0" smtClean="0"/>
              <a:t> (dichlorodiphenyltrichloroethane)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try contacting poison center to ask about availability of testing: some government, university or private 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Complaints mostly in workers</a:t>
            </a:r>
            <a:r>
              <a:rPr lang="en-US" baseline="0" dirty="0" smtClean="0"/>
              <a:t> with occupational 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Toxicity has developed with boric acid use as diaper rash or burn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NMP: irritant to mucosa and lungs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7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examples: </a:t>
            </a:r>
            <a:r>
              <a:rPr lang="en-US" dirty="0" err="1" smtClean="0"/>
              <a:t>clothianidin</a:t>
            </a:r>
            <a:r>
              <a:rPr lang="en-US" dirty="0" smtClean="0"/>
              <a:t> and </a:t>
            </a:r>
            <a:r>
              <a:rPr lang="en-US" dirty="0" err="1" smtClean="0"/>
              <a:t>thiamethoxan</a:t>
            </a:r>
            <a:r>
              <a:rPr lang="en-US" dirty="0" smtClean="0"/>
              <a:t>, </a:t>
            </a:r>
            <a:r>
              <a:rPr lang="en-US" dirty="0" err="1" smtClean="0"/>
              <a:t>dinoterfuran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Regulatory Body of </a:t>
            </a:r>
            <a:r>
              <a:rPr lang="en-US" dirty="0" smtClean="0">
                <a:hlinkClick r:id="rId3"/>
              </a:rPr>
              <a:t>Hazardous Substance Act B.E. 2535 (1992)</a:t>
            </a:r>
            <a:r>
              <a:rPr lang="en-US" dirty="0" smtClean="0"/>
              <a:t> amended B.E. 2544 (</a:t>
            </a:r>
            <a:r>
              <a:rPr lang="en-US" dirty="0" smtClean="0">
                <a:hlinkClick r:id="rId4"/>
              </a:rPr>
              <a:t>2001</a:t>
            </a:r>
            <a:r>
              <a:rPr lang="en-US" dirty="0" smtClean="0"/>
              <a:t>) and B.E. 2551 (</a:t>
            </a:r>
            <a:r>
              <a:rPr lang="en-US" dirty="0" smtClean="0">
                <a:hlinkClick r:id="rId5"/>
              </a:rPr>
              <a:t>2008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7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Labs: acidosis, elevated</a:t>
            </a:r>
            <a:r>
              <a:rPr lang="en-US" baseline="0" dirty="0" smtClean="0"/>
              <a:t> CK, </a:t>
            </a:r>
            <a:r>
              <a:rPr lang="en-US" baseline="0" dirty="0" err="1" smtClean="0"/>
              <a:t>myoglobinuria</a:t>
            </a:r>
            <a:r>
              <a:rPr lang="en-US" baseline="0" dirty="0" smtClean="0"/>
              <a:t>, renal failure, liver failure (multi-organ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Urine testing is GC/MS – gas chromatography/mass</a:t>
            </a:r>
            <a:r>
              <a:rPr lang="en-US" baseline="0" dirty="0" smtClean="0"/>
              <a:t>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4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carcinogenicity</a:t>
            </a:r>
            <a:r>
              <a:rPr lang="en-US" baseline="0" dirty="0" smtClean="0"/>
              <a:t> and association with peripheral neuropathy with limited data: no causal relationship is supported by longitudinal studies.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9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good data on correlation of concentration with clinical</a:t>
            </a:r>
            <a:r>
              <a:rPr lang="en-US" baseline="0" dirty="0" smtClean="0"/>
              <a:t>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&lt; 20 mg/kg: self-limited GI symptoms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20-40 mg/kg: Pulmonary fibroplasia – death may be delayed 2-3 weeks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&gt; 40 mg/kg: Oropharyngeal ulceration, multi-organ failure and 100% mortality within 7 days</a:t>
            </a:r>
          </a:p>
          <a:p>
            <a:r>
              <a:rPr lang="en-US" dirty="0" smtClean="0"/>
              <a:t>Hart </a:t>
            </a:r>
            <a:r>
              <a:rPr lang="en-US" dirty="0" err="1" smtClean="0"/>
              <a:t>paraquat</a:t>
            </a:r>
            <a:r>
              <a:rPr lang="en-US" dirty="0" smtClean="0"/>
              <a:t> nomogram.</a:t>
            </a:r>
            <a:r>
              <a:rPr lang="en-US" baseline="30000" dirty="0" smtClean="0">
                <a:effectLst/>
                <a:hlinkClick r:id="rId3"/>
              </a:rPr>
              <a:t>36</a:t>
            </a:r>
            <a:r>
              <a:rPr lang="en-US" dirty="0" smtClean="0"/>
              <a:t> In </a:t>
            </a:r>
            <a:r>
              <a:rPr lang="en-US" i="1" dirty="0" smtClean="0"/>
              <a:t>A</a:t>
            </a:r>
            <a:r>
              <a:rPr lang="en-US" dirty="0" smtClean="0"/>
              <a:t>, concentrations below lines predict survival. In </a:t>
            </a:r>
            <a:r>
              <a:rPr lang="en-US" i="1" dirty="0" smtClean="0"/>
              <a:t>B</a:t>
            </a:r>
            <a:r>
              <a:rPr lang="en-US" dirty="0" smtClean="0"/>
              <a:t>, lines link concentrations of equal probability of survival.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8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Lung transplants may be susceptible to damage due to redistribution of </a:t>
            </a:r>
            <a:r>
              <a:rPr lang="en-US" dirty="0" err="1" smtClean="0"/>
              <a:t>paraquat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Backpack</a:t>
            </a:r>
            <a:r>
              <a:rPr lang="en-US" baseline="0" dirty="0" smtClean="0"/>
              <a:t> sprayer contains 2,4-D.  Note limited protective gear worn despite known potential carcinogenicity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r>
              <a:rPr lang="en-US" baseline="0" dirty="0" smtClean="0"/>
              <a:t> at greater risk of toxicity due to lower body mass; less developed neurologically</a:t>
            </a:r>
          </a:p>
          <a:p>
            <a:r>
              <a:rPr lang="en-US" baseline="0" dirty="0" smtClean="0"/>
              <a:t>Suicidal ingestions of pesticides are one of leading causes of suicidal death worldwide – 60% of suicidal deaths in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US: Poison centers; state-based</a:t>
            </a:r>
            <a:r>
              <a:rPr lang="en-US" baseline="0" dirty="0" smtClean="0"/>
              <a:t> pesticide illness and surveillance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US:</a:t>
            </a:r>
            <a:r>
              <a:rPr lang="en-US" baseline="0" dirty="0" smtClean="0"/>
              <a:t> NIOSH, CDC, EPA provide surveillance but no systematic reporting in all states.  The EPA accepts reporting and will investigate if there has been a violation of ‘Agricultural Worker protection standard’.  OSHA has authority over work place pesticides (only large farms in most states; farms of all sizes in a few states); EPA has authority over home use and work place.  OSHA accepts anonymous reporting of pesticide exposures.  Mandatory reporting exists for some pesticides.  SENSOR: sentinel event notification system for occupational risk – in 11 participating states. </a:t>
            </a:r>
          </a:p>
          <a:p>
            <a:r>
              <a:rPr lang="en-US" baseline="0" dirty="0" smtClean="0"/>
              <a:t>No indication for lavage or cathartics;  AC has been used in some pesticide exposures. Concern with exposures with risk of seizure.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2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product contains </a:t>
            </a:r>
            <a:r>
              <a:rPr lang="en-US" dirty="0" err="1" smtClean="0"/>
              <a:t>cypermethrin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6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44D8-C4BB-4106-84C1-32A4AA926C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2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F787-B47B-45B3-9017-61A16C15FE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03A5-C868-4E4E-AFA2-D87548B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41157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PESTICIDES &amp; HERBICIDES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Gillian Beauchamp,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General approach to management of a pesticide exposure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General understanding of pesticide classes and agents</a:t>
            </a:r>
          </a:p>
        </p:txBody>
      </p:sp>
    </p:spTree>
    <p:extLst>
      <p:ext uri="{BB962C8B-B14F-4D97-AF65-F5344CB8AC3E}">
        <p14:creationId xmlns:p14="http://schemas.microsoft.com/office/powerpoint/2010/main" val="93501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 to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Decontamination</a:t>
            </a:r>
          </a:p>
          <a:p>
            <a:pPr lvl="1"/>
            <a:r>
              <a:rPr lang="en-US" dirty="0" smtClean="0"/>
              <a:t>Protective equipment</a:t>
            </a:r>
          </a:p>
          <a:p>
            <a:pPr lvl="1"/>
            <a:r>
              <a:rPr lang="en-US" dirty="0" smtClean="0"/>
              <a:t>Irrigation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Exposure to pesticides, solvents, chemicals, dusts, fumes, radiation, noise</a:t>
            </a:r>
          </a:p>
          <a:p>
            <a:pPr lvl="1"/>
            <a:r>
              <a:rPr lang="en-US" dirty="0" smtClean="0"/>
              <a:t>Product name and label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Limited availability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Activated charcoal</a:t>
            </a:r>
          </a:p>
          <a:p>
            <a:pPr lvl="1"/>
            <a:r>
              <a:rPr lang="en-US" dirty="0" smtClean="0"/>
              <a:t>Seizure control</a:t>
            </a:r>
          </a:p>
          <a:p>
            <a:r>
              <a:rPr lang="en-US" dirty="0" smtClean="0"/>
              <a:t>Consultation</a:t>
            </a:r>
            <a:endParaRPr lang="en-US" dirty="0"/>
          </a:p>
          <a:p>
            <a:pPr lvl="1"/>
            <a:r>
              <a:rPr lang="en-US" dirty="0" smtClean="0"/>
              <a:t>Expert in the field</a:t>
            </a:r>
            <a:endParaRPr lang="en-US" dirty="0"/>
          </a:p>
          <a:p>
            <a:r>
              <a:rPr lang="en-US" dirty="0"/>
              <a:t>Follow up</a:t>
            </a:r>
          </a:p>
          <a:p>
            <a:pPr lvl="1"/>
            <a:r>
              <a:rPr lang="en-US" dirty="0"/>
              <a:t>Primary care provider + employer</a:t>
            </a:r>
          </a:p>
          <a:p>
            <a:r>
              <a:rPr lang="en-US" dirty="0"/>
              <a:t>Reporting</a:t>
            </a:r>
          </a:p>
          <a:p>
            <a:pPr lvl="1"/>
            <a:r>
              <a:rPr lang="en-US" dirty="0" smtClean="0"/>
              <a:t>Appropriate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‘Bug Bomb’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 year old female</a:t>
            </a:r>
          </a:p>
          <a:p>
            <a:r>
              <a:rPr lang="en-US" dirty="0" smtClean="0"/>
              <a:t>Rhinitis and wheezing</a:t>
            </a:r>
          </a:p>
          <a:p>
            <a:r>
              <a:rPr lang="en-US" dirty="0" smtClean="0"/>
              <a:t>Mom states she was using a ‘bug fogger’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59472"/>
            <a:ext cx="5433908" cy="39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3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Pyrethrins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0060" y="1825625"/>
            <a:ext cx="5181600" cy="4351338"/>
          </a:xfrm>
        </p:spPr>
        <p:txBody>
          <a:bodyPr/>
          <a:lstStyle/>
          <a:p>
            <a:r>
              <a:rPr lang="en-US" dirty="0" smtClean="0"/>
              <a:t>Pyrethrum: oleoresin extract of dried chrysanthemum flowers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pyrethrins</a:t>
            </a:r>
            <a:r>
              <a:rPr lang="en-US" dirty="0" smtClean="0"/>
              <a:t> = insecticidal</a:t>
            </a:r>
          </a:p>
          <a:p>
            <a:r>
              <a:rPr lang="en-US" dirty="0" smtClean="0"/>
              <a:t>Insect paralytic</a:t>
            </a:r>
          </a:p>
          <a:p>
            <a:r>
              <a:rPr lang="en-US" dirty="0" smtClean="0"/>
              <a:t>Commonly dissolved in hydrocarbon solvent</a:t>
            </a:r>
          </a:p>
          <a:p>
            <a:r>
              <a:rPr lang="en-US" dirty="0" smtClean="0"/>
              <a:t>Unstable in light &amp; heat: used indoors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06" y="1690688"/>
            <a:ext cx="5253317" cy="39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Pyrethrins</a:t>
            </a:r>
            <a:r>
              <a:rPr lang="en-US" dirty="0" smtClean="0"/>
              <a:t>: 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Absorbed in lungs and GI tract</a:t>
            </a:r>
          </a:p>
          <a:p>
            <a:pPr lvl="1"/>
            <a:r>
              <a:rPr lang="en-US" dirty="0" smtClean="0"/>
              <a:t>Minimal skin absorption</a:t>
            </a:r>
          </a:p>
          <a:p>
            <a:r>
              <a:rPr lang="en-US" dirty="0" smtClean="0"/>
              <a:t>Pyrethrum: dermal and respiratory allergen</a:t>
            </a:r>
          </a:p>
          <a:p>
            <a:r>
              <a:rPr lang="en-US" dirty="0" smtClean="0"/>
              <a:t>Rhinitis</a:t>
            </a:r>
          </a:p>
          <a:p>
            <a:r>
              <a:rPr lang="en-US" dirty="0" smtClean="0"/>
              <a:t>Dermatitis</a:t>
            </a:r>
          </a:p>
          <a:p>
            <a:r>
              <a:rPr lang="en-US" dirty="0" smtClean="0"/>
              <a:t>Bronchospasm</a:t>
            </a:r>
          </a:p>
          <a:p>
            <a:r>
              <a:rPr lang="en-US" dirty="0" smtClean="0"/>
              <a:t>Massive exposure: tremor, ataxia, salivation</a:t>
            </a:r>
          </a:p>
          <a:p>
            <a:r>
              <a:rPr lang="en-US" dirty="0" smtClean="0"/>
              <a:t>Hydrocarbon vehicles</a:t>
            </a:r>
          </a:p>
          <a:p>
            <a:pPr lvl="1"/>
            <a:r>
              <a:rPr lang="en-US" dirty="0" smtClean="0"/>
              <a:t>Aspiration pneumonitis</a:t>
            </a:r>
          </a:p>
          <a:p>
            <a:pPr lvl="1"/>
            <a:r>
              <a:rPr lang="en-US" dirty="0" smtClean="0"/>
              <a:t>Myocardial sensitivity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39" y="2498118"/>
            <a:ext cx="47148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Pyrethrins</a:t>
            </a:r>
            <a:r>
              <a:rPr lang="en-US" dirty="0" smtClean="0"/>
              <a:t>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Treat </a:t>
            </a:r>
            <a:r>
              <a:rPr lang="en-US" dirty="0" smtClean="0">
                <a:solidFill>
                  <a:srgbClr val="FFFF00"/>
                </a:solidFill>
              </a:rPr>
              <a:t>allergic type symptoms</a:t>
            </a:r>
          </a:p>
          <a:p>
            <a:r>
              <a:rPr lang="en-US" dirty="0" smtClean="0"/>
              <a:t>Antihistamines</a:t>
            </a:r>
          </a:p>
          <a:p>
            <a:r>
              <a:rPr lang="en-US" dirty="0" smtClean="0"/>
              <a:t>Beta agonists</a:t>
            </a:r>
          </a:p>
          <a:p>
            <a:r>
              <a:rPr lang="en-US" dirty="0" smtClean="0"/>
              <a:t>Systemic corticosteroids</a:t>
            </a:r>
          </a:p>
          <a:p>
            <a:r>
              <a:rPr lang="en-US" dirty="0" smtClean="0"/>
              <a:t>Epinephrine</a:t>
            </a:r>
          </a:p>
          <a:p>
            <a:r>
              <a:rPr lang="en-US" dirty="0" smtClean="0"/>
              <a:t>No laboratory testing available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37" y="1825625"/>
            <a:ext cx="5413498" cy="30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A Suicidal Ingestion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Year old male</a:t>
            </a:r>
          </a:p>
          <a:p>
            <a:r>
              <a:rPr lang="en-US" dirty="0" smtClean="0"/>
              <a:t>Vomiting and </a:t>
            </a:r>
            <a:r>
              <a:rPr lang="en-US" dirty="0"/>
              <a:t>epigastric </a:t>
            </a:r>
            <a:r>
              <a:rPr lang="en-US" dirty="0" smtClean="0"/>
              <a:t>pain</a:t>
            </a:r>
          </a:p>
          <a:p>
            <a:r>
              <a:rPr lang="en-US" dirty="0" smtClean="0"/>
              <a:t>Throat </a:t>
            </a:r>
            <a:r>
              <a:rPr lang="en-US" dirty="0"/>
              <a:t>pain, increased salivation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Lacrimation</a:t>
            </a:r>
          </a:p>
          <a:p>
            <a:r>
              <a:rPr lang="en-US" dirty="0" smtClean="0"/>
              <a:t>Cough, &amp; dyspnea</a:t>
            </a:r>
          </a:p>
          <a:p>
            <a:r>
              <a:rPr lang="en-US" dirty="0" smtClean="0"/>
              <a:t>300 ml of Danger-10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66276"/>
            <a:ext cx="5181600" cy="4070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6311900"/>
            <a:ext cx="552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J </a:t>
            </a:r>
            <a:r>
              <a:rPr lang="en-US" dirty="0" err="1" smtClean="0">
                <a:hlinkClick r:id="rId3"/>
              </a:rPr>
              <a:t>Emerg</a:t>
            </a:r>
            <a:r>
              <a:rPr lang="en-US" dirty="0" smtClean="0">
                <a:hlinkClick r:id="rId3"/>
              </a:rPr>
              <a:t> Trauma Shock. 2015 Apr-Jun; 8(2): 123–125.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3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and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Conscious, oriented, </a:t>
            </a:r>
            <a:r>
              <a:rPr lang="en-US" dirty="0" smtClean="0"/>
              <a:t>anxious  </a:t>
            </a:r>
            <a:endParaRPr lang="en-US" dirty="0"/>
          </a:p>
          <a:p>
            <a:r>
              <a:rPr lang="en-US" dirty="0" smtClean="0"/>
              <a:t>Conjunctival injection</a:t>
            </a:r>
          </a:p>
          <a:p>
            <a:r>
              <a:rPr lang="en-US" dirty="0" smtClean="0"/>
              <a:t>Normal pupils</a:t>
            </a:r>
          </a:p>
          <a:p>
            <a:r>
              <a:rPr lang="en-US" dirty="0" smtClean="0"/>
              <a:t>Tremor of hands</a:t>
            </a:r>
          </a:p>
          <a:p>
            <a:r>
              <a:rPr lang="en-US" dirty="0" smtClean="0"/>
              <a:t>Normal vitals</a:t>
            </a:r>
          </a:p>
          <a:p>
            <a:r>
              <a:rPr lang="en-US" dirty="0" smtClean="0"/>
              <a:t>Bilateral rhonchi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93" y="4001294"/>
            <a:ext cx="5181600" cy="2513293"/>
          </a:xfrm>
        </p:spPr>
        <p:txBody>
          <a:bodyPr>
            <a:normAutofit/>
          </a:bodyPr>
          <a:lstStyle/>
          <a:p>
            <a:r>
              <a:rPr lang="en-US" dirty="0" smtClean="0"/>
              <a:t>Normal labs: CBC, Chemistry</a:t>
            </a:r>
          </a:p>
          <a:p>
            <a:r>
              <a:rPr lang="en-US" dirty="0" smtClean="0"/>
              <a:t>Negative Chest X ray</a:t>
            </a:r>
          </a:p>
          <a:p>
            <a:r>
              <a:rPr lang="en-US" dirty="0" smtClean="0"/>
              <a:t>Treated with albuterol, steroids, IV fluids</a:t>
            </a:r>
          </a:p>
          <a:p>
            <a:r>
              <a:rPr lang="en-US" dirty="0" smtClean="0"/>
              <a:t>Improved 24 hours later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05" y="365125"/>
            <a:ext cx="4371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Pyrethroids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Chemically similar to </a:t>
            </a:r>
            <a:r>
              <a:rPr lang="en-US" dirty="0" err="1" smtClean="0"/>
              <a:t>pyrethrins</a:t>
            </a:r>
            <a:endParaRPr lang="en-US" dirty="0" smtClean="0"/>
          </a:p>
          <a:p>
            <a:r>
              <a:rPr lang="en-US" dirty="0" smtClean="0"/>
              <a:t>Synthetic: modified to increase stability in environment</a:t>
            </a:r>
          </a:p>
          <a:p>
            <a:r>
              <a:rPr lang="en-US" dirty="0" smtClean="0"/>
              <a:t>More severe toxic effects than </a:t>
            </a:r>
            <a:r>
              <a:rPr lang="en-US" dirty="0" err="1" smtClean="0"/>
              <a:t>pyrethrins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3961" y="365125"/>
            <a:ext cx="5181600" cy="1679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248" y="2617921"/>
            <a:ext cx="3629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Pyrethroids</a:t>
            </a:r>
            <a:r>
              <a:rPr lang="en-US" dirty="0" smtClean="0"/>
              <a:t>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Hyperexcitability</a:t>
            </a:r>
            <a:r>
              <a:rPr lang="en-US" dirty="0" smtClean="0"/>
              <a:t> and repetitive neuronal firing due to Na+ and Cl- channel changes</a:t>
            </a:r>
          </a:p>
          <a:p>
            <a:r>
              <a:rPr lang="en-US" dirty="0" smtClean="0"/>
              <a:t>Na+ channel openers</a:t>
            </a:r>
          </a:p>
          <a:p>
            <a:r>
              <a:rPr lang="en-US" dirty="0" smtClean="0"/>
              <a:t>Decreased chloride currents</a:t>
            </a:r>
          </a:p>
          <a:p>
            <a:r>
              <a:rPr lang="en-US" dirty="0" smtClean="0"/>
              <a:t>GABA inhibition</a:t>
            </a:r>
          </a:p>
          <a:p>
            <a:r>
              <a:rPr lang="en-US" dirty="0" smtClean="0"/>
              <a:t>NE release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647" y="2585150"/>
            <a:ext cx="5915576" cy="2847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1729" y="5567549"/>
            <a:ext cx="573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Medschool.Creighton.edu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5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&amp; Herbicides in 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Largest importer of pesticides in SE Asia</a:t>
            </a:r>
          </a:p>
          <a:p>
            <a:r>
              <a:rPr lang="en-US" dirty="0" smtClean="0"/>
              <a:t>Fourth largest user of pesticides in SE Asia</a:t>
            </a:r>
          </a:p>
          <a:p>
            <a:r>
              <a:rPr lang="en-US" dirty="0" smtClean="0"/>
              <a:t>4 fold increase in pesticide use 2002-2012 (Office of Agricultural Economics)</a:t>
            </a:r>
          </a:p>
          <a:p>
            <a:r>
              <a:rPr lang="en-US" dirty="0" smtClean="0"/>
              <a:t>73% of imported pesticides are WHO category 1a (extremely hazardous) or 1b (highly hazardous)</a:t>
            </a:r>
          </a:p>
          <a:p>
            <a:r>
              <a:rPr lang="en-US" dirty="0" smtClean="0"/>
              <a:t>Resurgence of pesticide use due to pest resistance</a:t>
            </a:r>
          </a:p>
          <a:p>
            <a:r>
              <a:rPr lang="en-US" dirty="0" smtClean="0"/>
              <a:t>35-37% of foods grown in Thailand have detectable concentrations of pesticides</a:t>
            </a:r>
          </a:p>
          <a:p>
            <a:r>
              <a:rPr lang="en-US" dirty="0" smtClean="0"/>
              <a:t>86% of water in Thailand has detectable pesticides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://www.panna.org/</a:t>
            </a:r>
          </a:p>
        </p:txBody>
      </p:sp>
    </p:spTree>
    <p:extLst>
      <p:ext uri="{BB962C8B-B14F-4D97-AF65-F5344CB8AC3E}">
        <p14:creationId xmlns:p14="http://schemas.microsoft.com/office/powerpoint/2010/main" val="174543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Pyrethroids</a:t>
            </a:r>
            <a:r>
              <a:rPr lang="en-US" dirty="0" smtClean="0"/>
              <a:t>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88" y="1825624"/>
            <a:ext cx="5661212" cy="4826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Type I: permethrin</a:t>
            </a:r>
          </a:p>
          <a:p>
            <a:pPr lvl="1"/>
            <a:r>
              <a:rPr lang="en-US" dirty="0" smtClean="0"/>
              <a:t>Less severe: dermatitis and ocular irritation</a:t>
            </a:r>
          </a:p>
          <a:p>
            <a:r>
              <a:rPr lang="en-US" dirty="0" smtClean="0"/>
              <a:t>Type II: Contain </a:t>
            </a:r>
            <a:r>
              <a:rPr lang="en-US" dirty="0" err="1" smtClean="0"/>
              <a:t>cyano</a:t>
            </a:r>
            <a:r>
              <a:rPr lang="en-US" dirty="0" smtClean="0"/>
              <a:t> group</a:t>
            </a:r>
          </a:p>
          <a:p>
            <a:pPr lvl="1"/>
            <a:r>
              <a:rPr lang="en-US" dirty="0" err="1" smtClean="0"/>
              <a:t>Cypermethrin</a:t>
            </a:r>
            <a:r>
              <a:rPr lang="en-US" dirty="0" smtClean="0"/>
              <a:t>, </a:t>
            </a:r>
            <a:r>
              <a:rPr lang="en-US" dirty="0" err="1" smtClean="0"/>
              <a:t>cyfluthrin</a:t>
            </a:r>
            <a:r>
              <a:rPr lang="en-US" dirty="0" smtClean="0"/>
              <a:t>, </a:t>
            </a:r>
            <a:r>
              <a:rPr lang="en-US" dirty="0" err="1" smtClean="0"/>
              <a:t>allethrin</a:t>
            </a:r>
            <a:r>
              <a:rPr lang="en-US" dirty="0" smtClean="0"/>
              <a:t>, </a:t>
            </a:r>
            <a:r>
              <a:rPr lang="en-US" dirty="0" err="1" smtClean="0"/>
              <a:t>cismethrin</a:t>
            </a:r>
            <a:r>
              <a:rPr lang="en-US" dirty="0" smtClean="0"/>
              <a:t>, </a:t>
            </a:r>
            <a:r>
              <a:rPr lang="en-US" dirty="0" err="1" smtClean="0"/>
              <a:t>fluvalinate</a:t>
            </a:r>
            <a:r>
              <a:rPr lang="en-US" dirty="0" smtClean="0"/>
              <a:t>, </a:t>
            </a:r>
            <a:r>
              <a:rPr lang="en-US" dirty="0" err="1" smtClean="0"/>
              <a:t>deltamethrin</a:t>
            </a:r>
            <a:r>
              <a:rPr lang="en-US" dirty="0" smtClean="0"/>
              <a:t> &amp; </a:t>
            </a:r>
            <a:r>
              <a:rPr lang="en-US" dirty="0" err="1" smtClean="0"/>
              <a:t>fenvalerate</a:t>
            </a:r>
            <a:endParaRPr lang="en-US" dirty="0" smtClean="0"/>
          </a:p>
          <a:p>
            <a:pPr lvl="1"/>
            <a:r>
              <a:rPr lang="en-US" dirty="0" smtClean="0"/>
              <a:t>More severe effects</a:t>
            </a:r>
          </a:p>
          <a:p>
            <a:pPr lvl="1"/>
            <a:r>
              <a:rPr lang="en-US" dirty="0" smtClean="0"/>
              <a:t>Tremor</a:t>
            </a:r>
          </a:p>
          <a:p>
            <a:pPr lvl="1"/>
            <a:r>
              <a:rPr lang="en-US" dirty="0" smtClean="0"/>
              <a:t>Salivation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err="1" smtClean="0"/>
              <a:t>Choreoathetoid</a:t>
            </a:r>
            <a:r>
              <a:rPr lang="en-US" dirty="0" smtClean="0"/>
              <a:t> movements</a:t>
            </a:r>
          </a:p>
          <a:p>
            <a:pPr lvl="1"/>
            <a:r>
              <a:rPr lang="en-US" dirty="0" smtClean="0"/>
              <a:t>Vomiting and diarrhea</a:t>
            </a:r>
          </a:p>
          <a:p>
            <a:pPr lvl="1"/>
            <a:r>
              <a:rPr lang="en-US" dirty="0" smtClean="0"/>
              <a:t>Eye irritation</a:t>
            </a:r>
          </a:p>
          <a:p>
            <a:pPr lvl="1"/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18" y="1997168"/>
            <a:ext cx="5581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6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Pyrethroid</a:t>
            </a:r>
            <a:r>
              <a:rPr lang="en-US" dirty="0" smtClean="0"/>
              <a:t>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Decontamination: flushing</a:t>
            </a:r>
          </a:p>
          <a:p>
            <a:r>
              <a:rPr lang="en-US" dirty="0" smtClean="0"/>
              <a:t>Ventilation of area</a:t>
            </a:r>
          </a:p>
          <a:p>
            <a:r>
              <a:rPr lang="en-US" dirty="0" smtClean="0"/>
              <a:t>Mask to avoid vapor contact</a:t>
            </a:r>
          </a:p>
          <a:p>
            <a:r>
              <a:rPr lang="en-US" dirty="0" smtClean="0"/>
              <a:t>Activated charcoal if ingestion</a:t>
            </a:r>
          </a:p>
          <a:p>
            <a:r>
              <a:rPr lang="en-US" dirty="0" smtClean="0"/>
              <a:t>Vitamin E oil to manage </a:t>
            </a:r>
            <a:r>
              <a:rPr lang="en-US" dirty="0" err="1" smtClean="0"/>
              <a:t>paresthesias</a:t>
            </a:r>
            <a:endParaRPr lang="en-US" dirty="0" smtClean="0"/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err="1" smtClean="0"/>
              <a:t>Pyrethroid</a:t>
            </a:r>
            <a:r>
              <a:rPr lang="en-US" dirty="0" smtClean="0"/>
              <a:t> metabolites can be detected in the urine</a:t>
            </a:r>
          </a:p>
          <a:p>
            <a:pPr lvl="1"/>
            <a:r>
              <a:rPr lang="en-US" dirty="0" smtClean="0"/>
              <a:t>Not routinely available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311900"/>
            <a:ext cx="638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United States Environmental Protection Agency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073" y="1203233"/>
            <a:ext cx="2939022" cy="49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‘Itchy Hands’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29 year old male</a:t>
            </a:r>
          </a:p>
          <a:p>
            <a:r>
              <a:rPr lang="en-US" dirty="0" smtClean="0"/>
              <a:t>Blisters and hyperpigmentation to dorsal surface of bilateral hands</a:t>
            </a:r>
          </a:p>
          <a:p>
            <a:r>
              <a:rPr lang="en-US" dirty="0" smtClean="0"/>
              <a:t>Itching: worse with sunlight</a:t>
            </a:r>
          </a:p>
          <a:p>
            <a:r>
              <a:rPr lang="en-US" dirty="0" smtClean="0"/>
              <a:t>Continues to work in family orchards</a:t>
            </a:r>
          </a:p>
          <a:p>
            <a:r>
              <a:rPr lang="en-US" dirty="0" smtClean="0"/>
              <a:t>Lab work up normal except for histology consistent with </a:t>
            </a:r>
            <a:r>
              <a:rPr lang="en-US" dirty="0" smtClean="0">
                <a:solidFill>
                  <a:srgbClr val="FFFF00"/>
                </a:solidFill>
              </a:rPr>
              <a:t>porphyria </a:t>
            </a:r>
            <a:r>
              <a:rPr lang="en-US" dirty="0" err="1" smtClean="0">
                <a:solidFill>
                  <a:srgbClr val="FFFF00"/>
                </a:solidFill>
              </a:rPr>
              <a:t>cutanea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tarda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1506" y="1825625"/>
            <a:ext cx="51322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exposure: DDT &amp; </a:t>
            </a:r>
            <a:r>
              <a:rPr lang="en-US" dirty="0" err="1" smtClean="0"/>
              <a:t>Thiodan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0566" y="2172494"/>
            <a:ext cx="3729316" cy="41207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87671" y="2172494"/>
            <a:ext cx="3299011" cy="41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toxin….Case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male worker presents with muscle pain, weakness, fever, and confusion progressing to tonic-</a:t>
            </a:r>
            <a:r>
              <a:rPr lang="en-US" dirty="0" err="1" smtClean="0"/>
              <a:t>clonic</a:t>
            </a:r>
            <a:r>
              <a:rPr lang="en-US" dirty="0" smtClean="0"/>
              <a:t> seizure after spraying an insecticide for 10 hours/day over 14 days.</a:t>
            </a:r>
          </a:p>
          <a:p>
            <a:pPr lvl="1"/>
            <a:r>
              <a:rPr lang="en-US" dirty="0" err="1" smtClean="0"/>
              <a:t>Ventilatory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Seizure treatment</a:t>
            </a:r>
          </a:p>
          <a:p>
            <a:pPr lvl="1"/>
            <a:r>
              <a:rPr lang="en-US" dirty="0" smtClean="0"/>
              <a:t>Recovery in 6 days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err="1" smtClean="0"/>
              <a:t>Ravindran</a:t>
            </a:r>
            <a:r>
              <a:rPr lang="en-US" sz="1800" dirty="0" smtClean="0"/>
              <a:t> M.  Toxic encephalopathy from </a:t>
            </a:r>
            <a:r>
              <a:rPr lang="en-US" sz="1800" dirty="0" err="1" smtClean="0"/>
              <a:t>chlorobenzilate</a:t>
            </a:r>
            <a:r>
              <a:rPr lang="en-US" sz="1800" dirty="0" smtClean="0"/>
              <a:t> poisoning: report of a case.  </a:t>
            </a:r>
            <a:r>
              <a:rPr lang="en-US" sz="1800" dirty="0" err="1" smtClean="0"/>
              <a:t>Clin</a:t>
            </a:r>
            <a:r>
              <a:rPr lang="en-US" sz="1800" dirty="0" smtClean="0"/>
              <a:t> </a:t>
            </a:r>
            <a:r>
              <a:rPr lang="en-US" sz="1800" dirty="0" err="1" smtClean="0"/>
              <a:t>Electroencephalogr</a:t>
            </a:r>
            <a:r>
              <a:rPr lang="en-US" sz="1800" dirty="0" smtClean="0"/>
              <a:t> 1978;9(4):170-172.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1896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Chlorobenzilate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1825625"/>
            <a:ext cx="10515600" cy="4351338"/>
          </a:xfrm>
        </p:spPr>
        <p:txBody>
          <a:bodyPr/>
          <a:lstStyle/>
          <a:p>
            <a:r>
              <a:rPr lang="en-US" dirty="0" err="1" smtClean="0"/>
              <a:t>Organochlorine</a:t>
            </a:r>
            <a:r>
              <a:rPr lang="en-US" dirty="0" smtClean="0"/>
              <a:t> insecticide used in orchards</a:t>
            </a:r>
            <a:endParaRPr lang="en-US" dirty="0"/>
          </a:p>
          <a:p>
            <a:r>
              <a:rPr lang="en-US" dirty="0" smtClean="0"/>
              <a:t>Diarrhea, tremor, weakness and ataxia</a:t>
            </a:r>
          </a:p>
          <a:p>
            <a:r>
              <a:rPr lang="en-US" dirty="0" smtClean="0"/>
              <a:t>Seizures and coma</a:t>
            </a:r>
          </a:p>
          <a:p>
            <a:r>
              <a:rPr lang="en-US" dirty="0" smtClean="0"/>
              <a:t>Decontamination with water</a:t>
            </a:r>
          </a:p>
          <a:p>
            <a:r>
              <a:rPr lang="en-US" dirty="0" smtClean="0"/>
              <a:t>Activated charcoal if ingestion</a:t>
            </a:r>
          </a:p>
          <a:p>
            <a:r>
              <a:rPr lang="en-US" dirty="0" smtClean="0"/>
              <a:t>Seizure treatment &amp; supportive care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1" y="2958867"/>
            <a:ext cx="5060578" cy="32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Organochlorines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9212" cy="4351338"/>
          </a:xfrm>
        </p:spPr>
        <p:txBody>
          <a:bodyPr/>
          <a:lstStyle/>
          <a:p>
            <a:r>
              <a:rPr lang="en-US" dirty="0" smtClean="0"/>
              <a:t>Many products banned in US</a:t>
            </a:r>
          </a:p>
          <a:p>
            <a:pPr lvl="1"/>
            <a:r>
              <a:rPr lang="en-US" dirty="0" smtClean="0"/>
              <a:t>Still in use: </a:t>
            </a:r>
            <a:r>
              <a:rPr lang="en-US" dirty="0" err="1" smtClean="0"/>
              <a:t>dicofol</a:t>
            </a:r>
            <a:r>
              <a:rPr lang="en-US" dirty="0" smtClean="0"/>
              <a:t> &amp; </a:t>
            </a:r>
            <a:r>
              <a:rPr lang="en-US" dirty="0" err="1" smtClean="0"/>
              <a:t>endosulfan</a:t>
            </a:r>
            <a:endParaRPr lang="en-US" dirty="0" smtClean="0"/>
          </a:p>
          <a:p>
            <a:r>
              <a:rPr lang="en-US" dirty="0" smtClean="0"/>
              <a:t>Multiple cases of neurotoxicity</a:t>
            </a:r>
          </a:p>
          <a:p>
            <a:pPr lvl="1"/>
            <a:r>
              <a:rPr lang="en-US" dirty="0" err="1" smtClean="0"/>
              <a:t>Lindane</a:t>
            </a:r>
            <a:r>
              <a:rPr lang="en-US" dirty="0" smtClean="0"/>
              <a:t> – no longer recommended for use in children but still in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6" y="1350028"/>
            <a:ext cx="4957482" cy="49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child with severely abraded skin was treated with </a:t>
            </a:r>
            <a:r>
              <a:rPr lang="en-US" dirty="0" err="1" smtClean="0"/>
              <a:t>Lindane</a:t>
            </a:r>
            <a:r>
              <a:rPr lang="en-US" dirty="0" smtClean="0"/>
              <a:t> for scabies</a:t>
            </a:r>
          </a:p>
          <a:p>
            <a:r>
              <a:rPr lang="en-US" dirty="0" smtClean="0"/>
              <a:t>Developed seizures</a:t>
            </a:r>
          </a:p>
          <a:p>
            <a:r>
              <a:rPr lang="en-US" dirty="0" err="1" smtClean="0"/>
              <a:t>Lindane</a:t>
            </a:r>
            <a:r>
              <a:rPr lang="en-US" dirty="0" smtClean="0"/>
              <a:t> concentration peaked at 6 hours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Friedman SJ.  </a:t>
            </a:r>
            <a:r>
              <a:rPr lang="en-US" sz="1800" dirty="0" err="1" smtClean="0"/>
              <a:t>Lindane</a:t>
            </a:r>
            <a:r>
              <a:rPr lang="en-US" sz="1800" dirty="0" smtClean="0"/>
              <a:t> neurotoxic reaction in </a:t>
            </a:r>
            <a:r>
              <a:rPr lang="en-US" sz="1800" dirty="0" err="1" smtClean="0"/>
              <a:t>nonbullous</a:t>
            </a:r>
            <a:r>
              <a:rPr lang="en-US" sz="1800" dirty="0" smtClean="0"/>
              <a:t> congenital </a:t>
            </a:r>
            <a:r>
              <a:rPr lang="en-US" sz="1800" dirty="0" err="1" smtClean="0"/>
              <a:t>ichthyosiform</a:t>
            </a:r>
            <a:r>
              <a:rPr lang="en-US" sz="1800" dirty="0" smtClean="0"/>
              <a:t> erythroderma.  Arch </a:t>
            </a:r>
            <a:r>
              <a:rPr lang="en-US" sz="1800" dirty="0" err="1" smtClean="0"/>
              <a:t>Dermatol</a:t>
            </a:r>
            <a:r>
              <a:rPr lang="en-US" sz="1800" dirty="0"/>
              <a:t> </a:t>
            </a:r>
            <a:r>
              <a:rPr lang="en-US" sz="1800" dirty="0" smtClean="0"/>
              <a:t>1987;123(8): 1056-8.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94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3394" y="5723542"/>
            <a:ext cx="489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www.webmd.com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77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Organochlorines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365" y="1825624"/>
            <a:ext cx="5858435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Efficient absorption across skin</a:t>
            </a:r>
          </a:p>
          <a:p>
            <a:pPr lvl="1"/>
            <a:r>
              <a:rPr lang="en-US" dirty="0" err="1" smtClean="0"/>
              <a:t>Hexachlorocyclohexane</a:t>
            </a:r>
            <a:endParaRPr lang="en-US" dirty="0" smtClean="0"/>
          </a:p>
          <a:p>
            <a:pPr lvl="1"/>
            <a:r>
              <a:rPr lang="en-US" dirty="0" err="1" smtClean="0"/>
              <a:t>Lindane</a:t>
            </a:r>
            <a:endParaRPr lang="en-US" dirty="0" smtClean="0"/>
          </a:p>
          <a:p>
            <a:pPr lvl="1"/>
            <a:r>
              <a:rPr lang="en-US" dirty="0" err="1" smtClean="0"/>
              <a:t>Cyclodienes</a:t>
            </a:r>
            <a:r>
              <a:rPr lang="en-US" dirty="0" smtClean="0"/>
              <a:t>: Aldrin, </a:t>
            </a:r>
            <a:r>
              <a:rPr lang="en-US" dirty="0" err="1" smtClean="0"/>
              <a:t>dieldrin</a:t>
            </a:r>
            <a:r>
              <a:rPr lang="en-US" dirty="0" smtClean="0"/>
              <a:t>, </a:t>
            </a:r>
            <a:r>
              <a:rPr lang="en-US" dirty="0" err="1" smtClean="0"/>
              <a:t>endrin</a:t>
            </a:r>
            <a:r>
              <a:rPr lang="en-US" dirty="0" smtClean="0"/>
              <a:t>, chlordane, heptachlor</a:t>
            </a:r>
          </a:p>
          <a:p>
            <a:pPr lvl="1"/>
            <a:r>
              <a:rPr lang="en-US" dirty="0" err="1" smtClean="0"/>
              <a:t>Endosulfan</a:t>
            </a:r>
            <a:endParaRPr lang="en-US" dirty="0" smtClean="0"/>
          </a:p>
          <a:p>
            <a:r>
              <a:rPr lang="en-US" dirty="0" smtClean="0"/>
              <a:t>Less efficiency absorbed (</a:t>
            </a:r>
            <a:r>
              <a:rPr lang="en-US" dirty="0" smtClean="0">
                <a:solidFill>
                  <a:srgbClr val="FFFF00"/>
                </a:solidFill>
              </a:rPr>
              <a:t>except where skin break down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DDT</a:t>
            </a:r>
          </a:p>
          <a:p>
            <a:pPr lvl="1"/>
            <a:r>
              <a:rPr lang="en-US" dirty="0" err="1" smtClean="0"/>
              <a:t>Dicofol</a:t>
            </a:r>
            <a:endParaRPr lang="en-US" dirty="0" smtClean="0"/>
          </a:p>
          <a:p>
            <a:pPr lvl="1"/>
            <a:r>
              <a:rPr lang="en-US" dirty="0" err="1" smtClean="0"/>
              <a:t>Methoxychlor</a:t>
            </a:r>
            <a:endParaRPr lang="en-US" dirty="0" smtClean="0"/>
          </a:p>
          <a:p>
            <a:pPr lvl="1"/>
            <a:r>
              <a:rPr lang="en-US" dirty="0" err="1" smtClean="0"/>
              <a:t>Toxaphene</a:t>
            </a:r>
            <a:endParaRPr lang="en-US" dirty="0" smtClean="0"/>
          </a:p>
          <a:p>
            <a:pPr lvl="1"/>
            <a:r>
              <a:rPr lang="en-US" dirty="0" err="1" smtClean="0"/>
              <a:t>mirex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141" y="826479"/>
            <a:ext cx="2803432" cy="5664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471" y="1511767"/>
            <a:ext cx="2532529" cy="49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5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Organochlorines</a:t>
            </a:r>
            <a:r>
              <a:rPr lang="en-US" dirty="0" smtClean="0"/>
              <a:t>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Lipophilicity</a:t>
            </a:r>
            <a:r>
              <a:rPr lang="en-US" dirty="0" smtClean="0"/>
              <a:t>: long-term storage in body fat</a:t>
            </a:r>
          </a:p>
          <a:p>
            <a:pPr lvl="1"/>
            <a:r>
              <a:rPr lang="en-US" sz="2800" dirty="0" smtClean="0"/>
              <a:t>DDT, </a:t>
            </a:r>
            <a:r>
              <a:rPr lang="en-US" sz="2800" dirty="0" err="1" smtClean="0"/>
              <a:t>hexachlorocyclohexane</a:t>
            </a:r>
            <a:r>
              <a:rPr lang="en-US" sz="2800" dirty="0" smtClean="0"/>
              <a:t>, </a:t>
            </a:r>
            <a:r>
              <a:rPr lang="en-US" sz="2800" dirty="0" err="1" smtClean="0"/>
              <a:t>dieldrin</a:t>
            </a:r>
            <a:r>
              <a:rPr lang="en-US" sz="2800" dirty="0" smtClean="0"/>
              <a:t>, heptachlor epoxide, and </a:t>
            </a:r>
            <a:r>
              <a:rPr lang="en-US" sz="2800" dirty="0" err="1" smtClean="0"/>
              <a:t>mirex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Hydrocarbon solvent: increases absorption</a:t>
            </a:r>
          </a:p>
          <a:p>
            <a:pPr lvl="1"/>
            <a:r>
              <a:rPr lang="en-US" sz="2800" dirty="0" smtClean="0"/>
              <a:t>GI</a:t>
            </a:r>
          </a:p>
          <a:p>
            <a:pPr lvl="1"/>
            <a:r>
              <a:rPr lang="en-US" sz="2800" dirty="0" smtClean="0"/>
              <a:t>Dermal</a:t>
            </a:r>
          </a:p>
          <a:p>
            <a:pPr lvl="1"/>
            <a:r>
              <a:rPr lang="en-US" sz="2800" dirty="0" smtClean="0"/>
              <a:t>Inhalational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165" y="3235325"/>
            <a:ext cx="4219575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164" y="6311900"/>
            <a:ext cx="467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Images.sciencesource.com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Imported Pesticides in Thailand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028" y="1488141"/>
            <a:ext cx="7412972" cy="417755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63435" y="2220072"/>
            <a:ext cx="4164106" cy="2692587"/>
          </a:xfrm>
        </p:spPr>
        <p:txBody>
          <a:bodyPr/>
          <a:lstStyle/>
          <a:p>
            <a:r>
              <a:rPr lang="en-US" dirty="0" smtClean="0"/>
              <a:t>2010: 70,000 tons of imported pesticides</a:t>
            </a:r>
          </a:p>
          <a:p>
            <a:r>
              <a:rPr lang="en-US" dirty="0" smtClean="0"/>
              <a:t>Most commonly imported: glyphosate, </a:t>
            </a:r>
            <a:r>
              <a:rPr lang="en-US" dirty="0" err="1" smtClean="0"/>
              <a:t>paraquat</a:t>
            </a:r>
            <a:r>
              <a:rPr lang="en-US" dirty="0" smtClean="0"/>
              <a:t> and 2,4-D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28" y="5934670"/>
            <a:ext cx="1134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Panuwet</a:t>
            </a:r>
            <a:r>
              <a:rPr lang="en-US" dirty="0"/>
              <a:t> P, </a:t>
            </a:r>
            <a:r>
              <a:rPr lang="en-US" dirty="0" err="1"/>
              <a:t>Siriwong</a:t>
            </a:r>
            <a:r>
              <a:rPr lang="en-US" dirty="0"/>
              <a:t> W, </a:t>
            </a:r>
            <a:r>
              <a:rPr lang="en-US" dirty="0" err="1"/>
              <a:t>Prapamontol</a:t>
            </a:r>
            <a:r>
              <a:rPr lang="en-US" dirty="0"/>
              <a:t> T, et al. Agricultural Pesticide Management in Thailand: Situation and Population Health Risk. </a:t>
            </a:r>
            <a:r>
              <a:rPr lang="en-US" i="1" dirty="0"/>
              <a:t>Environmental science &amp; policy</a:t>
            </a:r>
            <a:r>
              <a:rPr lang="en-US" dirty="0"/>
              <a:t>. 2012;17:72-81. doi:10.1016/j.envsci.2011.12.005.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Organochlorines</a:t>
            </a:r>
            <a:r>
              <a:rPr lang="en-US" dirty="0" smtClean="0"/>
              <a:t>: Acute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019" y="1690688"/>
            <a:ext cx="10671781" cy="48979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Hyperexcitable</a:t>
            </a:r>
            <a:r>
              <a:rPr lang="en-US" dirty="0" smtClean="0">
                <a:solidFill>
                  <a:srgbClr val="FFFF00"/>
                </a:solidFill>
              </a:rPr>
              <a:t> state</a:t>
            </a:r>
          </a:p>
          <a:p>
            <a:pPr lvl="1"/>
            <a:r>
              <a:rPr lang="en-US" sz="2800" dirty="0" smtClean="0"/>
              <a:t>Myoclonic jerking</a:t>
            </a:r>
          </a:p>
          <a:p>
            <a:pPr lvl="1"/>
            <a:r>
              <a:rPr lang="en-US" sz="2800" dirty="0" err="1" smtClean="0"/>
              <a:t>Paresthesias</a:t>
            </a:r>
            <a:endParaRPr lang="en-US" sz="2800" dirty="0" smtClean="0"/>
          </a:p>
          <a:p>
            <a:pPr lvl="1"/>
            <a:r>
              <a:rPr lang="en-US" sz="2800" dirty="0" smtClean="0"/>
              <a:t>Tremor</a:t>
            </a:r>
          </a:p>
          <a:p>
            <a:pPr lvl="1"/>
            <a:r>
              <a:rPr lang="en-US" sz="2800" dirty="0" smtClean="0"/>
              <a:t>Ataxia</a:t>
            </a:r>
          </a:p>
          <a:p>
            <a:pPr lvl="1"/>
            <a:r>
              <a:rPr lang="en-US" sz="2800" dirty="0" smtClean="0"/>
              <a:t>Hyperreflexia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Seizures</a:t>
            </a:r>
            <a:r>
              <a:rPr lang="en-US" dirty="0" smtClean="0"/>
              <a:t>: Death from respiratory failure &amp; severe acidosis</a:t>
            </a:r>
          </a:p>
          <a:p>
            <a:pPr lvl="1"/>
            <a:r>
              <a:rPr lang="en-US" sz="2800" dirty="0" smtClean="0"/>
              <a:t>Seizures can be delayed up to 48 hours and can recur for several days after exposure</a:t>
            </a:r>
          </a:p>
          <a:p>
            <a:r>
              <a:rPr lang="en-US" dirty="0" smtClean="0"/>
              <a:t>Nausea, vomiting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96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Organochlorines</a:t>
            </a:r>
            <a:r>
              <a:rPr lang="en-US" dirty="0" smtClean="0"/>
              <a:t>: Chronic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153" y="1825625"/>
            <a:ext cx="6598023" cy="48979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Porphyria </a:t>
            </a:r>
            <a:r>
              <a:rPr lang="en-US" sz="3600" dirty="0" err="1" smtClean="0">
                <a:solidFill>
                  <a:srgbClr val="FFFF00"/>
                </a:solidFill>
              </a:rPr>
              <a:t>cutanea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tarda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– skin damage = scarring and contractures</a:t>
            </a:r>
          </a:p>
          <a:p>
            <a:r>
              <a:rPr lang="en-US" sz="3600" dirty="0" smtClean="0"/>
              <a:t>Hematologic: aplastic &amp; megaloblastic anemia</a:t>
            </a:r>
          </a:p>
          <a:p>
            <a:r>
              <a:rPr lang="en-US" sz="3600" dirty="0" smtClean="0"/>
              <a:t>Suspected carcinogenicity and endocrine dysfunction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76" y="1825625"/>
            <a:ext cx="4852987" cy="3552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9357" y="5408374"/>
            <a:ext cx="454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Medicalpicturesinfo.com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7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Organochlorine</a:t>
            </a:r>
            <a:r>
              <a:rPr lang="en-US" dirty="0" smtClean="0"/>
              <a:t>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Decontamination: water</a:t>
            </a:r>
          </a:p>
          <a:p>
            <a:r>
              <a:rPr lang="en-US" dirty="0" smtClean="0"/>
              <a:t>Activated charcoal if early and protecting airway</a:t>
            </a:r>
          </a:p>
          <a:p>
            <a:r>
              <a:rPr lang="en-US" dirty="0" smtClean="0"/>
              <a:t>Seizures: benzodiazepines</a:t>
            </a:r>
          </a:p>
          <a:p>
            <a:r>
              <a:rPr lang="en-US" dirty="0" smtClean="0"/>
              <a:t>Hydrocarbon vehicle: </a:t>
            </a:r>
          </a:p>
          <a:p>
            <a:pPr lvl="1"/>
            <a:r>
              <a:rPr lang="en-US" dirty="0" smtClean="0"/>
              <a:t>Imaging and monitoring for aspiration pneumonitis</a:t>
            </a:r>
          </a:p>
          <a:p>
            <a:pPr lvl="1"/>
            <a:r>
              <a:rPr lang="en-US" dirty="0" smtClean="0"/>
              <a:t>Risk of myocardial irritability – avoid </a:t>
            </a:r>
            <a:r>
              <a:rPr lang="en-US" dirty="0" err="1" smtClean="0"/>
              <a:t>sympathomimetics</a:t>
            </a:r>
            <a:endParaRPr lang="en-US" dirty="0" smtClean="0"/>
          </a:p>
          <a:p>
            <a:r>
              <a:rPr lang="en-US" dirty="0" smtClean="0"/>
              <a:t>Testing of blood samples – limited availability</a:t>
            </a:r>
          </a:p>
          <a:p>
            <a:r>
              <a:rPr lang="en-US" dirty="0" smtClean="0"/>
              <a:t>DDT, </a:t>
            </a:r>
            <a:r>
              <a:rPr lang="en-US" dirty="0" err="1" smtClean="0"/>
              <a:t>dieldrin</a:t>
            </a:r>
            <a:r>
              <a:rPr lang="en-US" dirty="0" smtClean="0"/>
              <a:t>, </a:t>
            </a:r>
            <a:r>
              <a:rPr lang="en-US" dirty="0" err="1" smtClean="0"/>
              <a:t>mirex</a:t>
            </a:r>
            <a:r>
              <a:rPr lang="en-US" dirty="0" smtClean="0"/>
              <a:t>, heptachlor epoxide and </a:t>
            </a:r>
            <a:r>
              <a:rPr lang="en-US" dirty="0" err="1" smtClean="0"/>
              <a:t>chlordecone</a:t>
            </a:r>
            <a:r>
              <a:rPr lang="en-US" dirty="0" smtClean="0"/>
              <a:t> – may persist for years in adipose tissue + in breast 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9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Pesticides of natural origin</a:t>
            </a:r>
          </a:p>
          <a:p>
            <a:r>
              <a:rPr lang="en-US" sz="3600" dirty="0" smtClean="0"/>
              <a:t>Used because they are less toxic to mammals than to pests</a:t>
            </a:r>
          </a:p>
          <a:p>
            <a:r>
              <a:rPr lang="en-US" sz="3600" dirty="0" smtClean="0"/>
              <a:t>For many, toxicity is mild</a:t>
            </a:r>
          </a:p>
          <a:p>
            <a:r>
              <a:rPr lang="en-US" sz="3600" dirty="0" smtClean="0"/>
              <a:t>Risks of treatment may outweigh benefits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7430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Avermectin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1444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Derived from soil bacterium </a:t>
            </a:r>
            <a:r>
              <a:rPr lang="en-US" i="1" dirty="0" err="1" smtClean="0"/>
              <a:t>Steptomyces</a:t>
            </a:r>
            <a:r>
              <a:rPr lang="en-US" i="1" dirty="0" smtClean="0"/>
              <a:t> </a:t>
            </a:r>
            <a:r>
              <a:rPr lang="en-US" i="1" dirty="0" err="1" smtClean="0"/>
              <a:t>avermitilis</a:t>
            </a:r>
            <a:endParaRPr lang="en-US" i="1" dirty="0" smtClean="0"/>
          </a:p>
          <a:p>
            <a:r>
              <a:rPr lang="en-US" dirty="0" smtClean="0"/>
              <a:t>Used to control mites and fire ants (ant bait stations)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GABAergic: inhibit nerve conduction to muscles</a:t>
            </a:r>
          </a:p>
          <a:p>
            <a:r>
              <a:rPr lang="en-US" dirty="0" smtClean="0"/>
              <a:t>Mild: salivation, vomiting and diarrhea</a:t>
            </a:r>
          </a:p>
          <a:p>
            <a:r>
              <a:rPr lang="en-US" dirty="0" smtClean="0"/>
              <a:t>Severe: respiratory failure, hypotension and coma</a:t>
            </a:r>
          </a:p>
          <a:p>
            <a:r>
              <a:rPr lang="en-US" dirty="0" smtClean="0"/>
              <a:t>Toxic in large ingestions (over 40 mg/kg)</a:t>
            </a:r>
          </a:p>
          <a:p>
            <a:r>
              <a:rPr lang="en-US" dirty="0" smtClean="0"/>
              <a:t>Treatment: Decontamination and activated charcoal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03442" y="2046147"/>
            <a:ext cx="19050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0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Azadirachtin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32812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Obtained from neem tree (</a:t>
            </a:r>
            <a:r>
              <a:rPr lang="en-US" i="1" dirty="0" err="1" smtClean="0"/>
              <a:t>Azadirachta</a:t>
            </a:r>
            <a:r>
              <a:rPr lang="en-US" i="1" dirty="0" smtClean="0"/>
              <a:t> </a:t>
            </a:r>
            <a:r>
              <a:rPr lang="en-US" i="1" dirty="0" err="1" smtClean="0"/>
              <a:t>indica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Manufactured in India</a:t>
            </a:r>
          </a:p>
          <a:p>
            <a:r>
              <a:rPr lang="en-US" dirty="0" smtClean="0"/>
              <a:t>Insect growth inhibitor</a:t>
            </a:r>
          </a:p>
          <a:p>
            <a:r>
              <a:rPr lang="en-US" dirty="0" smtClean="0"/>
              <a:t>Interferes with molting hormone ecdysone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Dermal and GI irritation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CNS depression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Decon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Avoid AC due to GI irritation and CNS depression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39200" y="1825625"/>
            <a:ext cx="2514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6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Nicotine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74" y="1705442"/>
            <a:ext cx="5492843" cy="4351338"/>
          </a:xfrm>
        </p:spPr>
        <p:txBody>
          <a:bodyPr/>
          <a:lstStyle/>
          <a:p>
            <a:r>
              <a:rPr lang="en-US" dirty="0" smtClean="0"/>
              <a:t>Alkaloid obtained from tobacco plant</a:t>
            </a:r>
          </a:p>
          <a:p>
            <a:r>
              <a:rPr lang="en-US" dirty="0" smtClean="0"/>
              <a:t>Absorbed by gut, lung, &amp; skin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Blockade of autonomic ganglia and skeletal muscle NMJ</a:t>
            </a:r>
          </a:p>
          <a:p>
            <a:r>
              <a:rPr lang="en-US" dirty="0" smtClean="0"/>
              <a:t>Paralysis &amp; cardiovascular collapse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8695"/>
            <a:ext cx="5181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M: </a:t>
            </a:r>
            <a:r>
              <a:rPr lang="en-US" dirty="0" err="1" smtClean="0">
                <a:solidFill>
                  <a:srgbClr val="FFFF00"/>
                </a:solidFill>
              </a:rPr>
              <a:t>Mydriasis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T: Tachycardia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W: Weakness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: Hypertension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F: </a:t>
            </a:r>
            <a:r>
              <a:rPr lang="en-US" dirty="0" err="1" smtClean="0">
                <a:solidFill>
                  <a:srgbClr val="FFFF00"/>
                </a:solidFill>
              </a:rPr>
              <a:t>Fasiculations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smtClean="0"/>
              <a:t>Treatment: Decontamination &amp; supportive  care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35" y="365126"/>
            <a:ext cx="2991690" cy="27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1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Rotenone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871" y="1825624"/>
            <a:ext cx="5732929" cy="4700681"/>
          </a:xfrm>
        </p:spPr>
        <p:txBody>
          <a:bodyPr>
            <a:normAutofit/>
          </a:bodyPr>
          <a:lstStyle/>
          <a:p>
            <a:r>
              <a:rPr lang="en-US" dirty="0" smtClean="0"/>
              <a:t>Plant-derived</a:t>
            </a:r>
          </a:p>
          <a:p>
            <a:r>
              <a:rPr lang="en-US" dirty="0" smtClean="0"/>
              <a:t>Neurotoxic to insects &amp; fish</a:t>
            </a:r>
          </a:p>
          <a:p>
            <a:r>
              <a:rPr lang="en-US" dirty="0" smtClean="0"/>
              <a:t>Also used to kill fish in lakes &amp; ponds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Oral and respiratory tract irritation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Dermatitis</a:t>
            </a:r>
          </a:p>
          <a:p>
            <a:r>
              <a:rPr lang="en-US" dirty="0" smtClean="0"/>
              <a:t>Peripheral neuropathy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Decontamination &amp; activated charcoal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88188" y="1900508"/>
            <a:ext cx="3191156" cy="427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28" y="418305"/>
            <a:ext cx="5959116" cy="1407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228" y="1900509"/>
            <a:ext cx="2552807" cy="42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Sabadilla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Veratrum</a:t>
            </a:r>
            <a:r>
              <a:rPr lang="en-US" dirty="0" smtClean="0"/>
              <a:t> Alkaloid)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825625"/>
            <a:ext cx="60780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Powdered ripe lily seeds</a:t>
            </a:r>
          </a:p>
          <a:p>
            <a:r>
              <a:rPr lang="en-US" dirty="0" smtClean="0"/>
              <a:t>Pesticide applied to citrus fruit, avocados, and mangos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Respiratory irritant</a:t>
            </a:r>
            <a:r>
              <a:rPr lang="en-US" dirty="0" smtClean="0"/>
              <a:t>: sneezing</a:t>
            </a:r>
          </a:p>
          <a:p>
            <a:r>
              <a:rPr lang="en-US" dirty="0" smtClean="0"/>
              <a:t>Skin irritant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Sodium channel opener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Bradycardia &amp; salivation: Atropine </a:t>
            </a:r>
          </a:p>
          <a:p>
            <a:r>
              <a:rPr lang="en-US" dirty="0" smtClean="0"/>
              <a:t>Hypotension: IVF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Decontamination &amp; activated charcoal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0768" y="1690688"/>
            <a:ext cx="461576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3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Streptomycin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8301318" cy="4351338"/>
          </a:xfrm>
        </p:spPr>
        <p:txBody>
          <a:bodyPr/>
          <a:lstStyle/>
          <a:p>
            <a:r>
              <a:rPr lang="en-US" dirty="0" smtClean="0"/>
              <a:t>Antibiotic derived from growth of </a:t>
            </a:r>
            <a:r>
              <a:rPr lang="en-US" i="1" dirty="0" smtClean="0"/>
              <a:t>Streptomyces </a:t>
            </a:r>
            <a:r>
              <a:rPr lang="en-US" i="1" dirty="0" err="1" smtClean="0"/>
              <a:t>griseus</a:t>
            </a:r>
            <a:endParaRPr lang="en-US" i="1" dirty="0" smtClean="0"/>
          </a:p>
          <a:p>
            <a:r>
              <a:rPr lang="en-US" dirty="0" smtClean="0"/>
              <a:t>Used for control of bacterial plant pathogens</a:t>
            </a:r>
          </a:p>
          <a:p>
            <a:r>
              <a:rPr lang="en-US" dirty="0" smtClean="0"/>
              <a:t>Shares toxic profile with human aminoglycosides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Ototoxicity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Nephrotoxicity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Decon</a:t>
            </a:r>
            <a:r>
              <a:rPr lang="en-US" dirty="0" smtClean="0"/>
              <a:t> and supportive care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98277" y="1690688"/>
            <a:ext cx="301133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6518" y="197225"/>
            <a:ext cx="11492753" cy="65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5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Insecticides: </a:t>
            </a:r>
            <a:r>
              <a:rPr lang="en-US" dirty="0" smtClean="0">
                <a:solidFill>
                  <a:srgbClr val="FFFF00"/>
                </a:solidFill>
              </a:rPr>
              <a:t>Boric Acid and Borates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Larvae and cockroach insecticides</a:t>
            </a:r>
          </a:p>
          <a:p>
            <a:r>
              <a:rPr lang="en-US" dirty="0" smtClean="0"/>
              <a:t>Well-absorbed by the gut or abraded skin</a:t>
            </a:r>
          </a:p>
          <a:p>
            <a:r>
              <a:rPr lang="en-US" dirty="0" smtClean="0"/>
              <a:t>Pediatric patients at risk: powder or pellets on floor</a:t>
            </a:r>
          </a:p>
          <a:p>
            <a:r>
              <a:rPr lang="en-US" dirty="0" smtClean="0"/>
              <a:t>Chronic exposure: Borate plant workers – </a:t>
            </a:r>
            <a:r>
              <a:rPr lang="en-US" dirty="0" smtClean="0">
                <a:solidFill>
                  <a:srgbClr val="FFFF00"/>
                </a:solidFill>
              </a:rPr>
              <a:t>pulmonary irritant</a:t>
            </a:r>
          </a:p>
          <a:p>
            <a:r>
              <a:rPr lang="en-US" dirty="0" smtClean="0"/>
              <a:t>Ingestion: vomiting, diarrhea and ‘</a:t>
            </a:r>
            <a:r>
              <a:rPr lang="en-US" dirty="0" smtClean="0">
                <a:solidFill>
                  <a:srgbClr val="FFFF00"/>
                </a:solidFill>
              </a:rPr>
              <a:t>beefy red </a:t>
            </a:r>
            <a:r>
              <a:rPr lang="en-US" dirty="0" err="1" smtClean="0">
                <a:solidFill>
                  <a:srgbClr val="FFFF00"/>
                </a:solidFill>
              </a:rPr>
              <a:t>exfoliative</a:t>
            </a:r>
            <a:r>
              <a:rPr lang="en-US" dirty="0" smtClean="0">
                <a:solidFill>
                  <a:srgbClr val="FFFF00"/>
                </a:solidFill>
              </a:rPr>
              <a:t> rash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Seizure, coma, shock leads to renal failure + acidosis </a:t>
            </a:r>
            <a:r>
              <a:rPr lang="en-US" dirty="0" smtClean="0">
                <a:sym typeface="Wingdings" panose="05000000000000000000" pitchFamily="2" charset="2"/>
              </a:rPr>
              <a:t> death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50306" y="2039704"/>
            <a:ext cx="3841377" cy="3629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53" y="2468328"/>
            <a:ext cx="1143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9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Boric Acid and Borates: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Testing: borate concentrations available (normal is &lt; 0.2 mg/</a:t>
            </a:r>
            <a:r>
              <a:rPr lang="en-US" dirty="0" err="1" smtClean="0"/>
              <a:t>dL</a:t>
            </a:r>
            <a:r>
              <a:rPr lang="en-US" dirty="0" smtClean="0"/>
              <a:t>) but concentrations vary with toxicity – unreliable in guiding treatment</a:t>
            </a:r>
          </a:p>
          <a:p>
            <a:r>
              <a:rPr lang="en-US" dirty="0" smtClean="0"/>
              <a:t>Decontamination: irrigate skin &amp; eyes</a:t>
            </a:r>
          </a:p>
          <a:p>
            <a:r>
              <a:rPr lang="en-US" dirty="0" smtClean="0"/>
              <a:t>Activated charcoal: may be limited by GI symptoms</a:t>
            </a:r>
          </a:p>
          <a:p>
            <a:r>
              <a:rPr lang="en-US" dirty="0" smtClean="0"/>
              <a:t>Aggressive resuscitation: IV fluid + vasopressors</a:t>
            </a:r>
          </a:p>
          <a:p>
            <a:r>
              <a:rPr lang="en-US" dirty="0" smtClean="0"/>
              <a:t>Seizures: benzodiazepines</a:t>
            </a:r>
          </a:p>
          <a:p>
            <a:r>
              <a:rPr lang="en-US" dirty="0" smtClean="0"/>
              <a:t>Dialysis: has been used for renal failure and to remove boric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76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Insecticides: </a:t>
            </a:r>
            <a:r>
              <a:rPr lang="en-US" dirty="0" smtClean="0">
                <a:solidFill>
                  <a:srgbClr val="FFFF00"/>
                </a:solidFill>
              </a:rPr>
              <a:t>Fluorides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6871" y="1541929"/>
            <a:ext cx="7297270" cy="5002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Crystalline mineral</a:t>
            </a:r>
          </a:p>
          <a:p>
            <a:r>
              <a:rPr lang="en-US" dirty="0" smtClean="0"/>
              <a:t>Used on homes &amp; warehouses – crawling insects</a:t>
            </a:r>
          </a:p>
          <a:p>
            <a:r>
              <a:rPr lang="en-US" dirty="0" smtClean="0"/>
              <a:t>Sodium </a:t>
            </a:r>
            <a:r>
              <a:rPr lang="en-US" dirty="0" err="1" smtClean="0"/>
              <a:t>fluosilicate</a:t>
            </a:r>
            <a:r>
              <a:rPr lang="en-US" dirty="0" smtClean="0"/>
              <a:t> &amp; Sodium </a:t>
            </a:r>
            <a:r>
              <a:rPr lang="en-US" dirty="0" err="1" smtClean="0"/>
              <a:t>fluoaluminate</a:t>
            </a:r>
            <a:r>
              <a:rPr lang="en-US" dirty="0" smtClean="0"/>
              <a:t> (</a:t>
            </a:r>
            <a:r>
              <a:rPr lang="en-US" dirty="0" err="1" smtClean="0"/>
              <a:t>Cryolite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Readily absorbed from GI tract – peak effects in 30 minutes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Rapidly bind Ca, Mg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tetany &amp; cardiac toxicity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Diagnosis: history + hypocalcemia, hypomagnesemia, hyperkalemia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Tx</a:t>
            </a:r>
            <a:r>
              <a:rPr lang="en-US" dirty="0" smtClean="0">
                <a:sym typeface="Wingdings" panose="05000000000000000000" pitchFamily="2" charset="2"/>
              </a:rPr>
              <a:t>: Decontamination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Activated charcoal: won’t bind fluoride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Oral calcium, IV calcium &amp; magnesium + aggressive resuscitation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5650" y="885078"/>
            <a:ext cx="4086225" cy="2510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51" y="3660681"/>
            <a:ext cx="4086225" cy="28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7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365125"/>
            <a:ext cx="11833412" cy="1325563"/>
          </a:xfrm>
        </p:spPr>
        <p:txBody>
          <a:bodyPr/>
          <a:lstStyle/>
          <a:p>
            <a:r>
              <a:rPr lang="en-US" dirty="0" smtClean="0"/>
              <a:t>Other Insecticides: </a:t>
            </a:r>
            <a:r>
              <a:rPr lang="en-US" dirty="0" err="1" smtClean="0">
                <a:solidFill>
                  <a:srgbClr val="FFFF00"/>
                </a:solidFill>
              </a:rPr>
              <a:t>Haloaromatic</a:t>
            </a:r>
            <a:r>
              <a:rPr lang="en-US" dirty="0" smtClean="0">
                <a:solidFill>
                  <a:srgbClr val="FFFF00"/>
                </a:solidFill>
              </a:rPr>
              <a:t> Substituted Urea Insecticides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013" y="1825625"/>
            <a:ext cx="631115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Impair chitin deposition in the larval exoskeleton</a:t>
            </a:r>
          </a:p>
          <a:p>
            <a:r>
              <a:rPr lang="en-US" sz="3200" dirty="0" smtClean="0"/>
              <a:t>Diflubenzuron &amp; </a:t>
            </a:r>
            <a:r>
              <a:rPr lang="en-US" sz="3200" dirty="0" err="1" smtClean="0"/>
              <a:t>Teflubenzuron</a:t>
            </a:r>
            <a:endParaRPr lang="en-US" sz="3200" dirty="0" smtClean="0"/>
          </a:p>
          <a:p>
            <a:r>
              <a:rPr lang="en-US" sz="3200" dirty="0" smtClean="0"/>
              <a:t>Decontamination: water</a:t>
            </a:r>
          </a:p>
          <a:p>
            <a:r>
              <a:rPr lang="en-US" sz="3200" dirty="0" smtClean="0"/>
              <a:t>Aniline metabolites cause </a:t>
            </a:r>
            <a:r>
              <a:rPr lang="en-US" sz="3200" dirty="0" err="1" smtClean="0">
                <a:solidFill>
                  <a:srgbClr val="FFFF00"/>
                </a:solidFill>
              </a:rPr>
              <a:t>methemoglobinemia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1764" y="1576991"/>
            <a:ext cx="4053168" cy="3119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09" y="4822208"/>
            <a:ext cx="2746277" cy="18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902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43 year old female works in an animal feedlot where ‘</a:t>
            </a:r>
            <a:r>
              <a:rPr lang="en-US" dirty="0" err="1" smtClean="0"/>
              <a:t>Dimilin</a:t>
            </a:r>
            <a:r>
              <a:rPr lang="en-US" dirty="0" smtClean="0"/>
              <a:t>’ is being used to reduce a large fly population.</a:t>
            </a:r>
          </a:p>
          <a:p>
            <a:r>
              <a:rPr lang="en-US" dirty="0" smtClean="0"/>
              <a:t>She reports the accidental ingestion of a cup of the agent while eating lunch in the work place.</a:t>
            </a:r>
          </a:p>
          <a:p>
            <a:r>
              <a:rPr lang="en-US" dirty="0" smtClean="0"/>
              <a:t>SpO2 85% + perioral cyanosis</a:t>
            </a:r>
          </a:p>
          <a:p>
            <a:r>
              <a:rPr lang="en-US" dirty="0" err="1" smtClean="0"/>
              <a:t>MetHb</a:t>
            </a:r>
            <a:r>
              <a:rPr lang="en-US" dirty="0" smtClean="0"/>
              <a:t> is 30%</a:t>
            </a:r>
          </a:p>
          <a:p>
            <a:r>
              <a:rPr lang="en-US" dirty="0" smtClean="0"/>
              <a:t>What is the treatment for </a:t>
            </a:r>
            <a:r>
              <a:rPr lang="en-US" dirty="0" err="1" smtClean="0"/>
              <a:t>methemoglobinemia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9599" y="1825625"/>
            <a:ext cx="3442448" cy="40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Methylene Blue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663" y="1984795"/>
            <a:ext cx="2562225" cy="36385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Provided </a:t>
            </a:r>
            <a:r>
              <a:rPr lang="en-US" dirty="0"/>
              <a:t>as a 1% solution (10 mg/mL). </a:t>
            </a:r>
          </a:p>
          <a:p>
            <a:r>
              <a:rPr lang="en-US" dirty="0"/>
              <a:t>The dose is 1 to 2 mg/kg (0.2 mL/kg of a 1% solution) infused intravenously over 3 to 5 minutes.</a:t>
            </a:r>
          </a:p>
          <a:p>
            <a:r>
              <a:rPr lang="en-US" dirty="0" smtClean="0"/>
              <a:t>Repeat at </a:t>
            </a:r>
            <a:r>
              <a:rPr lang="en-US" dirty="0"/>
              <a:t>1 mg/kg if </a:t>
            </a:r>
            <a:r>
              <a:rPr lang="en-US" dirty="0" err="1"/>
              <a:t>MHb</a:t>
            </a:r>
            <a:r>
              <a:rPr lang="en-US" dirty="0"/>
              <a:t> does not resolve within 30 minutes. </a:t>
            </a:r>
          </a:p>
          <a:p>
            <a:r>
              <a:rPr lang="en-US" dirty="0"/>
              <a:t>Methylene blue should reduce </a:t>
            </a:r>
            <a:r>
              <a:rPr lang="en-US" dirty="0" err="1"/>
              <a:t>MHb</a:t>
            </a:r>
            <a:r>
              <a:rPr lang="en-US" dirty="0"/>
              <a:t> levels significantly in less than an hour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24" y="1984795"/>
            <a:ext cx="236759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29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153704"/>
            <a:ext cx="11851341" cy="1325563"/>
          </a:xfrm>
        </p:spPr>
        <p:txBody>
          <a:bodyPr/>
          <a:lstStyle/>
          <a:p>
            <a:r>
              <a:rPr lang="en-US" dirty="0" smtClean="0"/>
              <a:t>Other Insecticides: </a:t>
            </a:r>
            <a:r>
              <a:rPr lang="en-US" dirty="0" smtClean="0">
                <a:solidFill>
                  <a:srgbClr val="FFFF00"/>
                </a:solidFill>
              </a:rPr>
              <a:t>N-</a:t>
            </a:r>
            <a:r>
              <a:rPr lang="en-US" dirty="0" err="1" smtClean="0">
                <a:solidFill>
                  <a:srgbClr val="FFFF00"/>
                </a:solidFill>
              </a:rPr>
              <a:t>phenylpyrazone</a:t>
            </a:r>
            <a:r>
              <a:rPr lang="en-US" dirty="0" smtClean="0">
                <a:solidFill>
                  <a:srgbClr val="FFFF00"/>
                </a:solidFill>
              </a:rPr>
              <a:t> Insecticides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06" y="1708056"/>
            <a:ext cx="5199529" cy="50062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fipronil</a:t>
            </a:r>
            <a:endParaRPr lang="en-US" dirty="0" smtClean="0"/>
          </a:p>
          <a:p>
            <a:r>
              <a:rPr lang="en-US" dirty="0" smtClean="0"/>
              <a:t>Used on lawns, crops</a:t>
            </a:r>
          </a:p>
          <a:p>
            <a:r>
              <a:rPr lang="en-US" dirty="0" smtClean="0"/>
              <a:t>Bait stations: ants, cockroach</a:t>
            </a:r>
          </a:p>
          <a:p>
            <a:r>
              <a:rPr lang="en-US" dirty="0" smtClean="0"/>
              <a:t>Tick and flea control for pets</a:t>
            </a:r>
          </a:p>
          <a:p>
            <a:r>
              <a:rPr lang="en-US" dirty="0" smtClean="0"/>
              <a:t>GABA-antagonist: </a:t>
            </a:r>
            <a:r>
              <a:rPr lang="en-US" dirty="0" err="1" smtClean="0">
                <a:solidFill>
                  <a:srgbClr val="FFFF00"/>
                </a:solidFill>
              </a:rPr>
              <a:t>hyperexcitability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Self-limited vomiting followed by AMS &amp; </a:t>
            </a:r>
            <a:r>
              <a:rPr lang="en-US" dirty="0" smtClean="0">
                <a:solidFill>
                  <a:srgbClr val="FFFF00"/>
                </a:solidFill>
              </a:rPr>
              <a:t>seizures</a:t>
            </a:r>
            <a:r>
              <a:rPr lang="en-US" dirty="0" smtClean="0"/>
              <a:t> for several hours</a:t>
            </a:r>
          </a:p>
          <a:p>
            <a:r>
              <a:rPr lang="en-US" dirty="0" smtClean="0"/>
              <a:t>64% of US poisonings: pediatric exposure to pet medications</a:t>
            </a:r>
          </a:p>
          <a:p>
            <a:r>
              <a:rPr lang="en-US" dirty="0" smtClean="0"/>
              <a:t>Treatment: benzodiazepines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5035" y="3514165"/>
            <a:ext cx="2907085" cy="320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120" y="1636244"/>
            <a:ext cx="3744727" cy="2541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20" y="4195482"/>
            <a:ext cx="3744727" cy="251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35" y="1636244"/>
            <a:ext cx="2907085" cy="1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20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98027"/>
            <a:ext cx="11264153" cy="1325563"/>
          </a:xfrm>
        </p:spPr>
        <p:txBody>
          <a:bodyPr/>
          <a:lstStyle/>
          <a:p>
            <a:r>
              <a:rPr lang="en-US" dirty="0" smtClean="0"/>
              <a:t>Case 5: A fatality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294" y="1825625"/>
            <a:ext cx="5840506" cy="4862046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/>
              <a:t>69 year old female</a:t>
            </a:r>
          </a:p>
          <a:p>
            <a:r>
              <a:rPr lang="en-US" sz="3300" dirty="0" smtClean="0"/>
              <a:t>AMS, vomiting, diaphoresis</a:t>
            </a:r>
          </a:p>
          <a:p>
            <a:r>
              <a:rPr lang="en-US" sz="3300" dirty="0" smtClean="0"/>
              <a:t>30 </a:t>
            </a:r>
            <a:r>
              <a:rPr lang="en-US" sz="3300" dirty="0"/>
              <a:t>minutes after ingestion of about 200 mL </a:t>
            </a:r>
            <a:r>
              <a:rPr lang="en-US" sz="3300" dirty="0" err="1" smtClean="0"/>
              <a:t>imidacloprid</a:t>
            </a:r>
            <a:endParaRPr lang="en-US" sz="3300" dirty="0" smtClean="0"/>
          </a:p>
          <a:p>
            <a:r>
              <a:rPr lang="en-US" sz="3300" dirty="0"/>
              <a:t>170/73 mm Hg, T 35°C,  117 bpm, 24 </a:t>
            </a:r>
            <a:r>
              <a:rPr lang="en-US" sz="3300" dirty="0" smtClean="0"/>
              <a:t>breaths/min</a:t>
            </a:r>
            <a:endParaRPr lang="en-US" sz="3300" dirty="0"/>
          </a:p>
          <a:p>
            <a:r>
              <a:rPr lang="en-US" sz="3300" dirty="0"/>
              <a:t>Multiple erythematous ulcers over the oropharynx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 algn="ctr">
              <a:buNone/>
            </a:pP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22576" cy="4557246"/>
          </a:xfrm>
        </p:spPr>
        <p:txBody>
          <a:bodyPr>
            <a:noAutofit/>
          </a:bodyPr>
          <a:lstStyle/>
          <a:p>
            <a:r>
              <a:rPr lang="en-US" dirty="0" smtClean="0"/>
              <a:t>ECG: sinus tachycardia</a:t>
            </a:r>
          </a:p>
          <a:p>
            <a:r>
              <a:rPr lang="en-US" dirty="0" smtClean="0"/>
              <a:t>Chest </a:t>
            </a:r>
            <a:r>
              <a:rPr lang="en-US" dirty="0"/>
              <a:t>x-ray </a:t>
            </a:r>
            <a:r>
              <a:rPr lang="en-US" dirty="0" smtClean="0"/>
              <a:t>normal</a:t>
            </a:r>
          </a:p>
          <a:p>
            <a:r>
              <a:rPr lang="en-US" dirty="0" smtClean="0"/>
              <a:t>CK and troponin normal</a:t>
            </a:r>
          </a:p>
          <a:p>
            <a:r>
              <a:rPr lang="en-US" dirty="0" smtClean="0"/>
              <a:t>Activated charcoal + lavage</a:t>
            </a:r>
          </a:p>
          <a:p>
            <a:r>
              <a:rPr lang="en-US" dirty="0" smtClean="0"/>
              <a:t>At 1 hour:  V Fib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IV fluid, amiodarone, dopamine, defibrillation</a:t>
            </a:r>
          </a:p>
          <a:p>
            <a:r>
              <a:rPr lang="en-US" dirty="0" smtClean="0"/>
              <a:t>Death in ICU at 12 hours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05" y="365125"/>
            <a:ext cx="7792571" cy="79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93" y="6364505"/>
            <a:ext cx="121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Huang NC et al.  Fatal ventricular fibrillation in a patient with acute </a:t>
            </a:r>
            <a:r>
              <a:rPr lang="en-US" dirty="0" err="1"/>
              <a:t>imidacloprid</a:t>
            </a:r>
            <a:r>
              <a:rPr lang="en-US" dirty="0"/>
              <a:t> poisoning.  Am J </a:t>
            </a:r>
            <a:r>
              <a:rPr lang="en-US" dirty="0" err="1"/>
              <a:t>Emerg</a:t>
            </a:r>
            <a:r>
              <a:rPr lang="en-US" dirty="0"/>
              <a:t> Med 2006;24(7):883-5.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67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Neonicotinoid Insecticides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in 1980s</a:t>
            </a:r>
          </a:p>
          <a:p>
            <a:r>
              <a:rPr lang="en-US" dirty="0" smtClean="0"/>
              <a:t>Used for crop-damaging insects</a:t>
            </a:r>
          </a:p>
          <a:p>
            <a:r>
              <a:rPr lang="en-US" dirty="0" err="1" smtClean="0"/>
              <a:t>Imidacloprid</a:t>
            </a:r>
            <a:endParaRPr lang="en-US" dirty="0" smtClean="0"/>
          </a:p>
          <a:p>
            <a:r>
              <a:rPr lang="en-US" dirty="0" smtClean="0"/>
              <a:t>Developed from nicotine</a:t>
            </a:r>
          </a:p>
          <a:p>
            <a:r>
              <a:rPr lang="en-US" dirty="0" smtClean="0"/>
              <a:t>Absorbed by plant – migrate to surface and affect piercing insects</a:t>
            </a:r>
          </a:p>
          <a:p>
            <a:r>
              <a:rPr lang="en-US" dirty="0" smtClean="0"/>
              <a:t>Displace </a:t>
            </a:r>
            <a:r>
              <a:rPr lang="en-US" dirty="0" err="1" smtClean="0"/>
              <a:t>ACh</a:t>
            </a:r>
            <a:r>
              <a:rPr lang="en-US" dirty="0" smtClean="0"/>
              <a:t> from the nicotinic </a:t>
            </a:r>
            <a:r>
              <a:rPr lang="en-US" dirty="0" err="1" smtClean="0"/>
              <a:t>ACh</a:t>
            </a:r>
            <a:r>
              <a:rPr lang="en-US" dirty="0" smtClean="0"/>
              <a:t> receptors</a:t>
            </a:r>
          </a:p>
          <a:p>
            <a:r>
              <a:rPr lang="en-US" dirty="0">
                <a:solidFill>
                  <a:srgbClr val="FFFF00"/>
                </a:solidFill>
              </a:rPr>
              <a:t>Nicotine poisoning + solvent irritant effects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92665" y="1825625"/>
            <a:ext cx="2110349" cy="3320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059" y="3424518"/>
            <a:ext cx="2066784" cy="328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836" y="49633"/>
            <a:ext cx="1874043" cy="35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3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What are the expected effects of </a:t>
            </a:r>
            <a:r>
              <a:rPr lang="en-US" dirty="0" err="1" smtClean="0"/>
              <a:t>nicotinoid</a:t>
            </a:r>
            <a:r>
              <a:rPr lang="en-US" dirty="0" smtClean="0"/>
              <a:t> toxicity?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2859" y="2004919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Hint:</a:t>
            </a:r>
          </a:p>
          <a:p>
            <a:pPr algn="ctr"/>
            <a:r>
              <a:rPr lang="en-US" dirty="0" smtClean="0"/>
              <a:t>M:</a:t>
            </a:r>
          </a:p>
          <a:p>
            <a:pPr algn="ctr"/>
            <a:r>
              <a:rPr lang="en-US" dirty="0" smtClean="0"/>
              <a:t>T:</a:t>
            </a:r>
          </a:p>
          <a:p>
            <a:pPr algn="ctr"/>
            <a:r>
              <a:rPr lang="en-US" dirty="0" smtClean="0"/>
              <a:t>W:</a:t>
            </a:r>
          </a:p>
          <a:p>
            <a:pPr algn="ctr"/>
            <a:r>
              <a:rPr lang="en-US" dirty="0" smtClean="0"/>
              <a:t>H:</a:t>
            </a:r>
          </a:p>
          <a:p>
            <a:pPr algn="ctr"/>
            <a:r>
              <a:rPr lang="en-US" dirty="0" smtClean="0"/>
              <a:t>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8" y="251012"/>
            <a:ext cx="11492753" cy="62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2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What are the expected effects of </a:t>
            </a:r>
            <a:r>
              <a:rPr lang="en-US" dirty="0" err="1" smtClean="0"/>
              <a:t>nicotinoid</a:t>
            </a:r>
            <a:r>
              <a:rPr lang="en-US" dirty="0" smtClean="0"/>
              <a:t> toxicity?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2022848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M: </a:t>
            </a:r>
            <a:r>
              <a:rPr lang="en-US" sz="4000" dirty="0" err="1" smtClean="0"/>
              <a:t>Mydriasis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T: Tachycardia</a:t>
            </a:r>
          </a:p>
          <a:p>
            <a:pPr marL="0" indent="0" algn="ctr">
              <a:buNone/>
            </a:pPr>
            <a:r>
              <a:rPr lang="en-US" sz="4000" dirty="0" smtClean="0"/>
              <a:t>W: Weakness</a:t>
            </a:r>
          </a:p>
          <a:p>
            <a:pPr marL="0" indent="0" algn="ctr">
              <a:buNone/>
            </a:pPr>
            <a:r>
              <a:rPr lang="en-US" sz="4000" dirty="0" smtClean="0"/>
              <a:t>H: Hypertension</a:t>
            </a:r>
          </a:p>
          <a:p>
            <a:pPr marL="0" indent="0" algn="ctr">
              <a:buNone/>
            </a:pPr>
            <a:r>
              <a:rPr lang="en-US" sz="4000" dirty="0" smtClean="0"/>
              <a:t>F: </a:t>
            </a:r>
            <a:r>
              <a:rPr lang="en-US" sz="4000" dirty="0" err="1" smtClean="0"/>
              <a:t>Fasiculations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6034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Neonicotinoid: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Vomiting, diarrhea</a:t>
            </a:r>
          </a:p>
          <a:p>
            <a:r>
              <a:rPr lang="en-US" dirty="0"/>
              <a:t>GI irritation/corrosion: solvent effects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Tremor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Imidoclopid</a:t>
            </a:r>
            <a:r>
              <a:rPr lang="en-US" dirty="0" smtClean="0"/>
              <a:t> toxicity also causes:</a:t>
            </a:r>
            <a:endParaRPr lang="en-US" dirty="0"/>
          </a:p>
          <a:p>
            <a:r>
              <a:rPr lang="en-US" dirty="0"/>
              <a:t>Aspiration pneumonia &amp; respiratory failure</a:t>
            </a:r>
          </a:p>
          <a:p>
            <a:r>
              <a:rPr lang="en-US" dirty="0"/>
              <a:t>Rhabdomyolysis and renal failure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Testing of </a:t>
            </a:r>
            <a:r>
              <a:rPr lang="en-US" dirty="0"/>
              <a:t>serum sample </a:t>
            </a:r>
            <a:r>
              <a:rPr lang="en-US" dirty="0" smtClean="0"/>
              <a:t>not </a:t>
            </a:r>
            <a:r>
              <a:rPr lang="en-US" dirty="0"/>
              <a:t>widely available</a:t>
            </a:r>
          </a:p>
          <a:p>
            <a:r>
              <a:rPr lang="en-US" dirty="0"/>
              <a:t>Treatment: </a:t>
            </a:r>
            <a:r>
              <a:rPr lang="en-US" dirty="0" smtClean="0"/>
              <a:t>Activated charcoal </a:t>
            </a:r>
            <a:r>
              <a:rPr lang="en-US" dirty="0"/>
              <a:t>+ supportive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43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745941" cy="435133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Chlorphenoxy</a:t>
            </a:r>
            <a:r>
              <a:rPr lang="en-US" sz="3600" dirty="0" smtClean="0"/>
              <a:t> herbicides</a:t>
            </a:r>
          </a:p>
          <a:p>
            <a:r>
              <a:rPr lang="en-US" sz="3600" dirty="0" smtClean="0"/>
              <a:t>Pentachlorophenol and </a:t>
            </a:r>
            <a:r>
              <a:rPr lang="en-US" sz="3600" dirty="0" err="1" smtClean="0"/>
              <a:t>dinitrophenol</a:t>
            </a:r>
            <a:r>
              <a:rPr lang="en-US" sz="3600" dirty="0" smtClean="0"/>
              <a:t> pesticides</a:t>
            </a:r>
          </a:p>
          <a:p>
            <a:r>
              <a:rPr lang="en-US" sz="3600" dirty="0" err="1" smtClean="0"/>
              <a:t>Paraquat</a:t>
            </a:r>
            <a:r>
              <a:rPr lang="en-US" sz="3600" dirty="0" smtClean="0"/>
              <a:t> and </a:t>
            </a:r>
            <a:r>
              <a:rPr lang="en-US" sz="3600" dirty="0" err="1" smtClean="0"/>
              <a:t>diquat</a:t>
            </a:r>
            <a:endParaRPr lang="en-US" sz="3600" dirty="0" smtClean="0"/>
          </a:p>
          <a:p>
            <a:r>
              <a:rPr lang="en-US" sz="3600" dirty="0" smtClean="0"/>
              <a:t>Phosphonate herbicides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945" y="1690688"/>
            <a:ext cx="26098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Chlorphenyoxy</a:t>
            </a:r>
            <a:r>
              <a:rPr lang="en-US" dirty="0" smtClean="0"/>
              <a:t> Herbicides: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2653" cy="4351338"/>
          </a:xfrm>
        </p:spPr>
        <p:txBody>
          <a:bodyPr/>
          <a:lstStyle/>
          <a:p>
            <a:r>
              <a:rPr lang="en-US" dirty="0" smtClean="0"/>
              <a:t>2,4-D (</a:t>
            </a:r>
            <a:r>
              <a:rPr lang="en-US" dirty="0" err="1" smtClean="0"/>
              <a:t>dichlorophenoxyacetic</a:t>
            </a:r>
            <a:r>
              <a:rPr lang="en-US" dirty="0" smtClean="0"/>
              <a:t> acid)</a:t>
            </a:r>
          </a:p>
          <a:p>
            <a:r>
              <a:rPr lang="en-US" dirty="0" smtClean="0"/>
              <a:t>2,4,5-T (</a:t>
            </a:r>
            <a:r>
              <a:rPr lang="en-US" dirty="0" err="1" smtClean="0"/>
              <a:t>trichlorophenoxy</a:t>
            </a:r>
            <a:r>
              <a:rPr lang="en-US" dirty="0" smtClean="0"/>
              <a:t> acid)</a:t>
            </a:r>
          </a:p>
          <a:p>
            <a:r>
              <a:rPr lang="en-US" dirty="0" smtClean="0"/>
              <a:t>MCPP (</a:t>
            </a:r>
            <a:r>
              <a:rPr lang="en-US" dirty="0" err="1" smtClean="0"/>
              <a:t>Mecoprop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MCPA (4-chloro-2-methyl-phenoxyacetic acid)</a:t>
            </a:r>
          </a:p>
          <a:p>
            <a:r>
              <a:rPr lang="en-US" dirty="0" smtClean="0"/>
              <a:t>Severe acute exposures with ingestion</a:t>
            </a:r>
          </a:p>
          <a:p>
            <a:r>
              <a:rPr lang="en-US" dirty="0" smtClean="0"/>
              <a:t>Chronic exposures with application or manufacturing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93" y="1575848"/>
            <a:ext cx="2146207" cy="46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6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Chlorphenoxy</a:t>
            </a:r>
            <a:r>
              <a:rPr lang="en-US" dirty="0" smtClean="0">
                <a:solidFill>
                  <a:srgbClr val="FFFF00"/>
                </a:solidFill>
              </a:rPr>
              <a:t> Herbicides</a:t>
            </a:r>
            <a:r>
              <a:rPr lang="en-US" dirty="0" smtClean="0"/>
              <a:t>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729" y="1825624"/>
            <a:ext cx="7799295" cy="470068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Mild exposure: headache, weakness, abdominal pain + nausea</a:t>
            </a:r>
          </a:p>
          <a:p>
            <a:r>
              <a:rPr lang="en-US" dirty="0" smtClean="0"/>
              <a:t>Large ingestion: agitation, vomiting + diarrhea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Myotoxic</a:t>
            </a:r>
            <a:r>
              <a:rPr lang="en-US" dirty="0" smtClean="0"/>
              <a:t>: metabolic acidosis, rhabdomyolysis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Uncouplers</a:t>
            </a:r>
            <a:r>
              <a:rPr lang="en-US" dirty="0" smtClean="0">
                <a:solidFill>
                  <a:srgbClr val="FFFF00"/>
                </a:solidFill>
              </a:rPr>
              <a:t> of oxidative-phosphorylation</a:t>
            </a:r>
          </a:p>
          <a:p>
            <a:pPr lvl="1"/>
            <a:r>
              <a:rPr lang="en-US" dirty="0" smtClean="0"/>
              <a:t>Hyperthermia , acidosis + multi-organ failure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Chloracne</a:t>
            </a:r>
            <a:r>
              <a:rPr lang="en-US" dirty="0" smtClean="0"/>
              <a:t>: in manufacturers and herbicide applicators – due to dioxins formed in manufacturing process.</a:t>
            </a:r>
          </a:p>
          <a:p>
            <a:r>
              <a:rPr lang="en-US" dirty="0" smtClean="0"/>
              <a:t>Chronic exposures: muscle weakness (</a:t>
            </a:r>
            <a:r>
              <a:rPr lang="en-US" dirty="0" smtClean="0">
                <a:solidFill>
                  <a:srgbClr val="FFFF00"/>
                </a:solidFill>
              </a:rPr>
              <a:t>myopathy</a:t>
            </a:r>
            <a:r>
              <a:rPr lang="en-US" dirty="0" smtClean="0"/>
              <a:t> on EMG) and peripheral </a:t>
            </a:r>
            <a:r>
              <a:rPr lang="en-US" dirty="0" smtClean="0">
                <a:solidFill>
                  <a:srgbClr val="FFFF00"/>
                </a:solidFill>
              </a:rPr>
              <a:t>neuropathy</a:t>
            </a:r>
            <a:r>
              <a:rPr lang="en-US" dirty="0" smtClean="0"/>
              <a:t> (abnormal nerve conduction studies)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08894" y="2000295"/>
            <a:ext cx="3538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70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Chlorphenoxy</a:t>
            </a:r>
            <a:r>
              <a:rPr lang="en-US" dirty="0"/>
              <a:t> Herbicides: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Testing: urine </a:t>
            </a:r>
            <a:r>
              <a:rPr lang="en-US" dirty="0" smtClean="0"/>
              <a:t>performed </a:t>
            </a:r>
            <a:r>
              <a:rPr lang="en-US" dirty="0"/>
              <a:t>within 24 hours (before urinary excretion completed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Decontamination: water or soap/water</a:t>
            </a:r>
          </a:p>
          <a:p>
            <a:r>
              <a:rPr lang="en-US" dirty="0" smtClean="0"/>
              <a:t>Activated charcoal</a:t>
            </a:r>
          </a:p>
          <a:p>
            <a:r>
              <a:rPr lang="en-US" dirty="0" smtClean="0"/>
              <a:t>Fluid resuscitation</a:t>
            </a:r>
          </a:p>
          <a:p>
            <a:r>
              <a:rPr lang="en-US" dirty="0" smtClean="0"/>
              <a:t>Can consider urinary </a:t>
            </a:r>
            <a:r>
              <a:rPr lang="en-US" dirty="0" err="1" smtClean="0"/>
              <a:t>alkalinization</a:t>
            </a:r>
            <a:r>
              <a:rPr lang="en-US" dirty="0" smtClean="0"/>
              <a:t> for renal clearance (400 fold increase in urinary excretion) – data equivocal</a:t>
            </a:r>
          </a:p>
          <a:p>
            <a:r>
              <a:rPr lang="en-US" dirty="0" smtClean="0"/>
              <a:t>Electrolyte repletion</a:t>
            </a:r>
          </a:p>
          <a:p>
            <a:r>
              <a:rPr lang="en-US" dirty="0" smtClean="0"/>
              <a:t>Follow up: Electromyography and nerve conduction studies as an outpatient</a:t>
            </a:r>
          </a:p>
          <a:p>
            <a:r>
              <a:rPr lang="en-US" dirty="0" smtClean="0"/>
              <a:t>Prevention: respiratory protection for workers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9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Pentachlorophenol</a:t>
            </a:r>
            <a:r>
              <a:rPr lang="en-US" dirty="0" smtClean="0"/>
              <a:t> (PCP):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Herbicide, algaecide, wood preservative, germicide, fungicide and </a:t>
            </a:r>
            <a:r>
              <a:rPr lang="en-US" sz="3600" dirty="0" err="1" smtClean="0"/>
              <a:t>molluscicide</a:t>
            </a:r>
            <a:endParaRPr lang="en-US" sz="3600" dirty="0" smtClean="0"/>
          </a:p>
          <a:p>
            <a:r>
              <a:rPr lang="en-US" sz="3600" dirty="0" smtClean="0"/>
              <a:t>Absorbed </a:t>
            </a:r>
            <a:r>
              <a:rPr lang="en-US" sz="3600" dirty="0"/>
              <a:t>across skin, lungs and GI tract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Mechanism of action: Un-coupler of oxidative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2461408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Pentachlorophenol (PCP): </a:t>
            </a:r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Hyperthermia + diaphoresis</a:t>
            </a:r>
          </a:p>
          <a:p>
            <a:r>
              <a:rPr lang="en-US" dirty="0" smtClean="0"/>
              <a:t>Multi-system organ failure and rhabdomyolysis</a:t>
            </a:r>
          </a:p>
          <a:p>
            <a:r>
              <a:rPr lang="en-US" dirty="0" smtClean="0"/>
              <a:t>Pregnant women: increased risk of miscarriage and low birth weight</a:t>
            </a:r>
          </a:p>
          <a:p>
            <a:r>
              <a:rPr lang="en-US" dirty="0" smtClean="0"/>
              <a:t>Irritant: conjunctivitis, rhinitis, pharyngitis</a:t>
            </a:r>
          </a:p>
          <a:p>
            <a:r>
              <a:rPr lang="en-US" dirty="0" err="1" smtClean="0"/>
              <a:t>Chloracne</a:t>
            </a:r>
            <a:r>
              <a:rPr lang="en-US" dirty="0" smtClean="0"/>
              <a:t> (~7% of manufacturing workers) – due to contamination with </a:t>
            </a:r>
            <a:r>
              <a:rPr lang="en-US" dirty="0" err="1" smtClean="0"/>
              <a:t>dibenzodioxans</a:t>
            </a:r>
            <a:r>
              <a:rPr lang="en-US" dirty="0"/>
              <a:t>, chlorinated dibenzofurans, and </a:t>
            </a:r>
            <a:r>
              <a:rPr lang="en-US" dirty="0" err="1"/>
              <a:t>hexachlorobenzene</a:t>
            </a:r>
            <a:r>
              <a:rPr lang="en-US" dirty="0"/>
              <a:t> – due to manufacturing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Probable human carcinogen: aplastic anemia and leukemia</a:t>
            </a:r>
          </a:p>
          <a:p>
            <a:r>
              <a:rPr lang="en-US" dirty="0" smtClean="0"/>
              <a:t>Possible association with peripheral neuropathy with chronic exposure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55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Dinitrophenolic</a:t>
            </a:r>
            <a:r>
              <a:rPr lang="en-US" dirty="0" smtClean="0">
                <a:solidFill>
                  <a:srgbClr val="FFFF00"/>
                </a:solidFill>
              </a:rPr>
              <a:t> Pesticides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active </a:t>
            </a:r>
            <a:r>
              <a:rPr lang="en-US" dirty="0" err="1" smtClean="0"/>
              <a:t>uncoupler</a:t>
            </a:r>
            <a:r>
              <a:rPr lang="en-US" dirty="0" smtClean="0"/>
              <a:t> than PCP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 staining of skin and hair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PCP &amp; DNP: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or urine testing</a:t>
            </a:r>
          </a:p>
          <a:p>
            <a:r>
              <a:rPr lang="en-US" dirty="0" smtClean="0"/>
              <a:t>Plasma: urine concentrations 2.5:1</a:t>
            </a:r>
          </a:p>
          <a:p>
            <a:r>
              <a:rPr lang="en-US" dirty="0" smtClean="0"/>
              <a:t>Decontamination: water or soap/water</a:t>
            </a:r>
          </a:p>
          <a:p>
            <a:r>
              <a:rPr lang="en-US" dirty="0" smtClean="0"/>
              <a:t>Fluid resuscitation</a:t>
            </a:r>
          </a:p>
          <a:p>
            <a:r>
              <a:rPr lang="en-US" dirty="0" smtClean="0"/>
              <a:t>Hyperthermia: Aggressive cooling (no antipyretics) + sedation</a:t>
            </a:r>
          </a:p>
          <a:p>
            <a:r>
              <a:rPr lang="en-US" dirty="0" smtClean="0"/>
              <a:t>Replete electrolytes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6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4755776" cy="6069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813" y="365125"/>
            <a:ext cx="4497200" cy="60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8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Dipyridyl</a:t>
            </a:r>
            <a:r>
              <a:rPr lang="en-US" dirty="0" smtClean="0"/>
              <a:t> Herbicides: </a:t>
            </a:r>
            <a:r>
              <a:rPr lang="en-US" dirty="0" err="1" smtClean="0">
                <a:solidFill>
                  <a:srgbClr val="FFFF00"/>
                </a:solidFill>
              </a:rPr>
              <a:t>Paraquat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8462682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Generates free radicals that cause oxidative damage to tissues</a:t>
            </a:r>
          </a:p>
          <a:p>
            <a:pPr lvl="1"/>
            <a:r>
              <a:rPr lang="en-US" dirty="0" smtClean="0"/>
              <a:t>Lipid peroxidation</a:t>
            </a:r>
          </a:p>
          <a:p>
            <a:pPr lvl="1"/>
            <a:r>
              <a:rPr lang="en-US" dirty="0" smtClean="0"/>
              <a:t>Cell injury</a:t>
            </a:r>
          </a:p>
          <a:p>
            <a:pPr lvl="1"/>
            <a:r>
              <a:rPr lang="en-US" dirty="0" smtClean="0"/>
              <a:t>Affects types I and II </a:t>
            </a:r>
            <a:r>
              <a:rPr lang="en-US" dirty="0" err="1" smtClean="0"/>
              <a:t>pneumocytes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Pulmonary toxicity dominates</a:t>
            </a:r>
          </a:p>
          <a:p>
            <a:r>
              <a:rPr lang="en-US" dirty="0" smtClean="0"/>
              <a:t>Acute pulmonary edema within a few hours</a:t>
            </a:r>
          </a:p>
          <a:p>
            <a:r>
              <a:rPr lang="en-US" dirty="0" smtClean="0"/>
              <a:t>Delayed pulmonary fibrosis resulting in death 7-14 days after ingestion</a:t>
            </a:r>
          </a:p>
          <a:p>
            <a:r>
              <a:rPr lang="en-US" dirty="0" smtClean="0"/>
              <a:t>Contact dermatitis and ulceration of GI tract</a:t>
            </a:r>
          </a:p>
          <a:p>
            <a:r>
              <a:rPr lang="en-US" dirty="0" smtClean="0"/>
              <a:t>Hepatotoxicity</a:t>
            </a:r>
          </a:p>
          <a:p>
            <a:r>
              <a:rPr lang="en-US" dirty="0" smtClean="0"/>
              <a:t>Renal toxicity: further delays elimination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42" y="365125"/>
            <a:ext cx="272415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842" y="3044917"/>
            <a:ext cx="2724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6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Paraquat</a:t>
            </a:r>
            <a:r>
              <a:rPr lang="en-US" dirty="0" smtClean="0"/>
              <a:t>: Clinical toxicity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82872" y="1825626"/>
            <a:ext cx="4970928" cy="418072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9296" y="1825626"/>
            <a:ext cx="5226704" cy="41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69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Diquat</a:t>
            </a:r>
            <a:r>
              <a:rPr lang="en-US" dirty="0" smtClean="0"/>
              <a:t>: Toxicology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68671" cy="4351338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CNS toxicity predominates</a:t>
            </a:r>
          </a:p>
          <a:p>
            <a:r>
              <a:rPr lang="en-US" sz="3200" dirty="0" smtClean="0"/>
              <a:t>Irritability, confusion </a:t>
            </a:r>
            <a:r>
              <a:rPr lang="en-US" sz="3200" dirty="0" smtClean="0">
                <a:sym typeface="Wingdings" panose="05000000000000000000" pitchFamily="2" charset="2"/>
              </a:rPr>
              <a:t> tonic </a:t>
            </a:r>
            <a:r>
              <a:rPr lang="en-US" sz="3200" dirty="0" err="1" smtClean="0">
                <a:sym typeface="Wingdings" panose="05000000000000000000" pitchFamily="2" charset="2"/>
              </a:rPr>
              <a:t>clonic</a:t>
            </a:r>
            <a:r>
              <a:rPr lang="en-US" sz="3200" dirty="0" smtClean="0">
                <a:sym typeface="Wingdings" panose="05000000000000000000" pitchFamily="2" charset="2"/>
              </a:rPr>
              <a:t> seizures  coma and death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Early corrosive effects: mouth and GI tract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Early GI symptoms  </a:t>
            </a:r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renal failure</a:t>
            </a:r>
            <a:r>
              <a:rPr lang="en-US" sz="3200" dirty="0" smtClean="0">
                <a:sym typeface="Wingdings" panose="05000000000000000000" pitchFamily="2" charset="2"/>
              </a:rPr>
              <a:t> (worsens excretion)  shock and death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83694" y="1690688"/>
            <a:ext cx="2870106" cy="43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85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Dipyridyl</a:t>
            </a:r>
            <a:r>
              <a:rPr lang="en-US" dirty="0" smtClean="0"/>
              <a:t> Poisoning: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153" y="1825625"/>
            <a:ext cx="5804647" cy="47365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Colorimetric test to detect </a:t>
            </a:r>
            <a:r>
              <a:rPr lang="en-US" dirty="0" err="1" smtClean="0"/>
              <a:t>paraquat</a:t>
            </a:r>
            <a:r>
              <a:rPr lang="en-US" dirty="0" smtClean="0"/>
              <a:t> and </a:t>
            </a:r>
            <a:r>
              <a:rPr lang="en-US" dirty="0" err="1" smtClean="0"/>
              <a:t>diquat</a:t>
            </a:r>
            <a:r>
              <a:rPr lang="en-US" dirty="0" smtClean="0"/>
              <a:t> in urine</a:t>
            </a:r>
          </a:p>
          <a:p>
            <a:r>
              <a:rPr lang="en-US" dirty="0" smtClean="0"/>
              <a:t>Dithionate test: </a:t>
            </a:r>
          </a:p>
          <a:p>
            <a:pPr lvl="1"/>
            <a:r>
              <a:rPr lang="en-US" dirty="0" smtClean="0"/>
              <a:t>Blue = </a:t>
            </a:r>
            <a:r>
              <a:rPr lang="en-US" dirty="0" err="1" smtClean="0"/>
              <a:t>paraquat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Green = </a:t>
            </a:r>
            <a:r>
              <a:rPr lang="en-US" dirty="0" err="1" smtClean="0"/>
              <a:t>diquat</a:t>
            </a:r>
            <a:endParaRPr lang="en-US" dirty="0" smtClean="0"/>
          </a:p>
          <a:p>
            <a:r>
              <a:rPr lang="en-US" dirty="0" smtClean="0"/>
              <a:t>Blood and urine testing also available</a:t>
            </a:r>
          </a:p>
          <a:p>
            <a:r>
              <a:rPr lang="en-US" dirty="0" smtClean="0"/>
              <a:t>Fluid resuscitation</a:t>
            </a:r>
          </a:p>
          <a:p>
            <a:r>
              <a:rPr lang="en-US" dirty="0" smtClean="0"/>
              <a:t>Pain control</a:t>
            </a:r>
          </a:p>
          <a:p>
            <a:r>
              <a:rPr lang="en-US" dirty="0" smtClean="0"/>
              <a:t>Skin decontamination: water</a:t>
            </a:r>
          </a:p>
          <a:p>
            <a:r>
              <a:rPr lang="en-US" dirty="0" smtClean="0"/>
              <a:t>GI decontamination: adsorbents</a:t>
            </a:r>
          </a:p>
          <a:p>
            <a:pPr lvl="1"/>
            <a:r>
              <a:rPr lang="en-US" dirty="0" smtClean="0"/>
              <a:t>AC</a:t>
            </a:r>
          </a:p>
          <a:p>
            <a:pPr lvl="1"/>
            <a:r>
              <a:rPr lang="en-US" dirty="0" smtClean="0"/>
              <a:t>Bentonite: 100-150 gram PO</a:t>
            </a:r>
          </a:p>
          <a:p>
            <a:pPr lvl="1"/>
            <a:r>
              <a:rPr lang="en-US" dirty="0" smtClean="0"/>
              <a:t>Fuller’s Earth: 100-150 gram PO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68788" cy="47365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Paraquat</a:t>
            </a:r>
            <a:endParaRPr lang="en-US" dirty="0" smtClean="0"/>
          </a:p>
          <a:p>
            <a:r>
              <a:rPr lang="en-US" dirty="0"/>
              <a:t>Lung imaging for </a:t>
            </a:r>
            <a:r>
              <a:rPr lang="en-US" dirty="0" err="1"/>
              <a:t>paraquat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&lt; 20</a:t>
            </a:r>
            <a:r>
              <a:rPr lang="en-US" dirty="0"/>
              <a:t>% ground glass opacities = survivable </a:t>
            </a:r>
          </a:p>
          <a:p>
            <a:pPr lvl="1"/>
            <a:r>
              <a:rPr lang="en-US" dirty="0" smtClean="0"/>
              <a:t>&gt; </a:t>
            </a:r>
            <a:r>
              <a:rPr lang="en-US" dirty="0"/>
              <a:t>40% = 100% mortality</a:t>
            </a:r>
          </a:p>
          <a:p>
            <a:r>
              <a:rPr lang="en-US" dirty="0" err="1">
                <a:solidFill>
                  <a:srgbClr val="FFFF00"/>
                </a:solidFill>
              </a:rPr>
              <a:t>Paraquat</a:t>
            </a:r>
            <a:r>
              <a:rPr lang="en-US" dirty="0">
                <a:solidFill>
                  <a:srgbClr val="FFFF00"/>
                </a:solidFill>
              </a:rPr>
              <a:t>: Do not apply oxygen </a:t>
            </a:r>
            <a:r>
              <a:rPr lang="en-US" dirty="0"/>
              <a:t>unless severe hypoxia – given free radical pathophysiology</a:t>
            </a:r>
          </a:p>
          <a:p>
            <a:r>
              <a:rPr lang="en-US" i="1" dirty="0" smtClean="0"/>
              <a:t>Methylprednisolone and cyclophosphamide have been effective in reducing mortality in some studies, ineffective in others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6651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921622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Paraquat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Lung toxicity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Avoid oxygenation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491316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Diquat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00B050"/>
                </a:solidFill>
              </a:rPr>
              <a:t>Nervous system toxicity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Renal failure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46494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Both </a:t>
            </a:r>
            <a:r>
              <a:rPr lang="en-US" sz="2800" dirty="0" err="1" smtClean="0"/>
              <a:t>Paraquat</a:t>
            </a:r>
            <a:r>
              <a:rPr lang="en-US" sz="2800" dirty="0" smtClean="0"/>
              <a:t> and </a:t>
            </a:r>
            <a:r>
              <a:rPr lang="en-US" sz="2800" dirty="0" err="1" smtClean="0"/>
              <a:t>Diquat</a:t>
            </a:r>
            <a:r>
              <a:rPr lang="en-US" sz="2800" dirty="0" smtClean="0"/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Early GI irritant effects with vomiting and diarrhea</a:t>
            </a:r>
            <a:endParaRPr lang="en-US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Renal elimination, so renal failure and shock worsens toxicity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9916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Phosphonate Herbicides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729" y="1825625"/>
            <a:ext cx="859127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Glyphosate</a:t>
            </a:r>
          </a:p>
          <a:p>
            <a:r>
              <a:rPr lang="en-US" sz="3600" dirty="0" smtClean="0"/>
              <a:t>Inhibits the plant-specific enzyme responsible for synthesizing phenylalanine, tyrosine and tryptophan</a:t>
            </a:r>
          </a:p>
          <a:p>
            <a:r>
              <a:rPr lang="en-US" sz="3600" dirty="0" smtClean="0"/>
              <a:t>Combined with organic surfactant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13999" y="2167731"/>
            <a:ext cx="2638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Glyphosate</a:t>
            </a:r>
            <a:r>
              <a:rPr lang="en-US" dirty="0" smtClean="0"/>
              <a:t>: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Early mouth and throat pain</a:t>
            </a:r>
          </a:p>
          <a:p>
            <a:r>
              <a:rPr lang="en-US" sz="3200" dirty="0" smtClean="0"/>
              <a:t>Vomiting and diarrhea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Cardiovascular collapse</a:t>
            </a:r>
          </a:p>
          <a:p>
            <a:r>
              <a:rPr lang="en-US" sz="3200" dirty="0" smtClean="0"/>
              <a:t>Respiratory failure with severe ingestions</a:t>
            </a:r>
          </a:p>
          <a:p>
            <a:r>
              <a:rPr lang="en-US" sz="3200" dirty="0" smtClean="0"/>
              <a:t>Seizures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Decontamination: water</a:t>
            </a:r>
          </a:p>
          <a:p>
            <a:r>
              <a:rPr lang="en-US" sz="3200" dirty="0" smtClean="0"/>
              <a:t>Supportive care</a:t>
            </a:r>
          </a:p>
          <a:p>
            <a:r>
              <a:rPr lang="en-US" sz="3200" dirty="0" smtClean="0"/>
              <a:t>Dialysis may be needed for renal failure</a:t>
            </a:r>
          </a:p>
          <a:p>
            <a:r>
              <a:rPr lang="en-US" sz="3200" dirty="0" smtClean="0"/>
              <a:t>Seizures: benzodiazepines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99574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3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Pyrethrins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4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Pyrethrins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>
                <a:solidFill>
                  <a:srgbClr val="FFFF00"/>
                </a:solidFill>
              </a:rPr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35" y="1825625"/>
            <a:ext cx="587636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Insecticides</a:t>
            </a:r>
          </a:p>
          <a:p>
            <a:pPr lvl="1"/>
            <a:r>
              <a:rPr lang="en-US" sz="3600" dirty="0" err="1" smtClean="0"/>
              <a:t>Pyrethrins</a:t>
            </a:r>
            <a:r>
              <a:rPr lang="en-US" sz="3600" dirty="0" smtClean="0"/>
              <a:t> &amp; </a:t>
            </a:r>
            <a:r>
              <a:rPr lang="en-US" sz="3600" dirty="0" err="1" smtClean="0"/>
              <a:t>pyrethroids</a:t>
            </a:r>
            <a:endParaRPr lang="en-US" sz="3600" dirty="0" smtClean="0"/>
          </a:p>
          <a:p>
            <a:pPr lvl="1"/>
            <a:r>
              <a:rPr lang="en-US" sz="3600" dirty="0" err="1" smtClean="0"/>
              <a:t>Organochlorines</a:t>
            </a:r>
            <a:endParaRPr lang="en-US" sz="3600" dirty="0" smtClean="0"/>
          </a:p>
          <a:p>
            <a:pPr lvl="1"/>
            <a:r>
              <a:rPr lang="en-US" sz="3600" dirty="0" smtClean="0"/>
              <a:t>Biologicals</a:t>
            </a:r>
          </a:p>
          <a:p>
            <a:pPr lvl="1"/>
            <a:r>
              <a:rPr lang="en-US" sz="3600" dirty="0" smtClean="0"/>
              <a:t>Other insecticides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5341" y="1825625"/>
            <a:ext cx="580913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Herbicides</a:t>
            </a:r>
          </a:p>
          <a:p>
            <a:pPr lvl="1"/>
            <a:r>
              <a:rPr lang="en-US" sz="3600" dirty="0" err="1"/>
              <a:t>Chlorphenoxy</a:t>
            </a:r>
            <a:r>
              <a:rPr lang="en-US" sz="3600" dirty="0"/>
              <a:t> herbicides</a:t>
            </a:r>
          </a:p>
          <a:p>
            <a:pPr lvl="1"/>
            <a:r>
              <a:rPr lang="en-US" sz="3600" dirty="0"/>
              <a:t>Pentachlorophenol &amp; </a:t>
            </a:r>
            <a:r>
              <a:rPr lang="en-US" sz="3600" dirty="0" err="1" smtClean="0"/>
              <a:t>dinitrophenol</a:t>
            </a:r>
            <a:r>
              <a:rPr lang="en-US" sz="3600" dirty="0" smtClean="0"/>
              <a:t> pesticides</a:t>
            </a:r>
            <a:endParaRPr lang="en-US" sz="3600" dirty="0"/>
          </a:p>
          <a:p>
            <a:pPr lvl="1"/>
            <a:r>
              <a:rPr lang="en-US" sz="3600" dirty="0" err="1"/>
              <a:t>Paraquat</a:t>
            </a:r>
            <a:r>
              <a:rPr lang="en-US" sz="3600" dirty="0"/>
              <a:t> &amp; </a:t>
            </a:r>
            <a:r>
              <a:rPr lang="en-US" sz="3600" dirty="0" err="1"/>
              <a:t>diquat</a:t>
            </a:r>
            <a:endParaRPr lang="en-US" sz="3600" dirty="0"/>
          </a:p>
          <a:p>
            <a:pPr lvl="1"/>
            <a:r>
              <a:rPr lang="en-US" sz="3600" dirty="0"/>
              <a:t>Phosphonate herbicides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Pyrethroids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899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Pyrethroids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>
                <a:solidFill>
                  <a:srgbClr val="FFFF00"/>
                </a:solidFill>
              </a:rPr>
              <a:t>Tremor, ataxia, </a:t>
            </a:r>
            <a:r>
              <a:rPr lang="en-US" dirty="0" err="1">
                <a:solidFill>
                  <a:srgbClr val="FFFF00"/>
                </a:solidFill>
              </a:rPr>
              <a:t>choreoathetoid</a:t>
            </a:r>
            <a:r>
              <a:rPr lang="en-US" dirty="0">
                <a:solidFill>
                  <a:srgbClr val="FFFF00"/>
                </a:solidFill>
              </a:rPr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31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Organochlorines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031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Organochlorines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>
                <a:solidFill>
                  <a:srgbClr val="FFFF00"/>
                </a:solidFill>
              </a:rPr>
              <a:t>Porphyria </a:t>
            </a:r>
            <a:r>
              <a:rPr lang="en-US" dirty="0" err="1">
                <a:solidFill>
                  <a:srgbClr val="FFFF00"/>
                </a:solidFill>
              </a:rPr>
              <a:t>cutanea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tarda</a:t>
            </a:r>
            <a:r>
              <a:rPr lang="en-US" dirty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hyperexcitability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510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975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>
                <a:solidFill>
                  <a:srgbClr val="FFFF00"/>
                </a:solidFill>
              </a:rPr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53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06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>
                <a:solidFill>
                  <a:srgbClr val="FFFF00"/>
                </a:solidFill>
              </a:rPr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706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Dinitrophenolic</a:t>
            </a:r>
            <a:r>
              <a:rPr lang="en-US" dirty="0" smtClean="0">
                <a:solidFill>
                  <a:srgbClr val="FFFF00"/>
                </a:solidFill>
              </a:rPr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321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Dinitrophenolic</a:t>
            </a:r>
            <a:r>
              <a:rPr lang="en-US" dirty="0" smtClean="0">
                <a:solidFill>
                  <a:srgbClr val="FFFF00"/>
                </a:solidFill>
              </a:rPr>
              <a:t> herbicides</a:t>
            </a:r>
          </a:p>
          <a:p>
            <a:pPr marL="0" indent="0">
              <a:buNone/>
            </a:pPr>
            <a:r>
              <a:rPr lang="en-US" dirty="0" err="1" smtClean="0"/>
              <a:t>Paraquat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>
                <a:solidFill>
                  <a:srgbClr val="FFFF00"/>
                </a:solidFill>
              </a:rPr>
              <a:t>Uncoupling of oxidative phosphorylation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3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= Toxicity X Exposure</a:t>
            </a:r>
          </a:p>
          <a:p>
            <a:r>
              <a:rPr lang="en-US" dirty="0" smtClean="0"/>
              <a:t>Types of Exposures</a:t>
            </a:r>
          </a:p>
          <a:p>
            <a:pPr lvl="1"/>
            <a:r>
              <a:rPr lang="en-US" dirty="0" smtClean="0"/>
              <a:t>Spray drift from pesticide application</a:t>
            </a:r>
          </a:p>
          <a:p>
            <a:pPr lvl="1"/>
            <a:r>
              <a:rPr lang="en-US" dirty="0" smtClean="0"/>
              <a:t>Spills: Manufacture &amp; application</a:t>
            </a:r>
          </a:p>
          <a:p>
            <a:pPr lvl="1"/>
            <a:r>
              <a:rPr lang="en-US" dirty="0" smtClean="0"/>
              <a:t>Suicidal ingestions</a:t>
            </a:r>
          </a:p>
          <a:p>
            <a:pPr lvl="1"/>
            <a:r>
              <a:rPr lang="en-US" dirty="0" smtClean="0"/>
              <a:t>Explosions</a:t>
            </a:r>
          </a:p>
          <a:p>
            <a:pPr lvl="1"/>
            <a:r>
              <a:rPr lang="en-US" dirty="0" smtClean="0"/>
              <a:t>Agricultural run off: drinking water</a:t>
            </a:r>
          </a:p>
          <a:p>
            <a:r>
              <a:rPr lang="en-US" dirty="0" smtClean="0"/>
              <a:t>Ingestion/body weight</a:t>
            </a:r>
          </a:p>
          <a:p>
            <a:r>
              <a:rPr lang="en-US" dirty="0" smtClean="0"/>
              <a:t>No proven teratogenicity</a:t>
            </a:r>
          </a:p>
          <a:p>
            <a:pPr lvl="1"/>
            <a:r>
              <a:rPr lang="en-US" dirty="0" smtClean="0"/>
              <a:t>Associations with low birth weight, cognitive &amp; motor delay, ADHD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989" y="365125"/>
            <a:ext cx="4161304" cy="41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64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Paraquat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Delayed lung 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719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Match the pesticide or herbicide with its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83" y="1825623"/>
            <a:ext cx="5181600" cy="475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Pyrethrins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Pyrethroids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Organochlorines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Streptomycin</a:t>
            </a:r>
          </a:p>
          <a:p>
            <a:pPr marL="0" indent="0">
              <a:buNone/>
            </a:pPr>
            <a:r>
              <a:rPr lang="en-US" dirty="0" smtClean="0"/>
              <a:t>Fluoride-based pesticides</a:t>
            </a:r>
          </a:p>
          <a:p>
            <a:pPr marL="0" indent="0">
              <a:buNone/>
            </a:pPr>
            <a:r>
              <a:rPr lang="en-US" dirty="0" err="1" smtClean="0"/>
              <a:t>Dinitrophenolic</a:t>
            </a:r>
            <a:r>
              <a:rPr lang="en-US" dirty="0" smtClean="0"/>
              <a:t> herbicides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Paraquat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129" y="1825624"/>
            <a:ext cx="7781365" cy="4754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>
                <a:solidFill>
                  <a:srgbClr val="FFFF00"/>
                </a:solidFill>
              </a:rPr>
              <a:t>Delayed lung toxicity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/>
              <a:t>Hypocalcemia</a:t>
            </a:r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/>
              <a:t>Uncoupling of oxidative phosphorylation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/>
              <a:t>Allergic type symptoms: treat with antihistamines</a:t>
            </a:r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/>
              <a:t>Tremor, ataxia, </a:t>
            </a:r>
            <a:r>
              <a:rPr lang="en-US" dirty="0" err="1"/>
              <a:t>choreoathetoid</a:t>
            </a:r>
            <a:r>
              <a:rPr lang="en-US" dirty="0"/>
              <a:t> movements</a:t>
            </a:r>
          </a:p>
          <a:p>
            <a:pPr marL="0" indent="0">
              <a:buNone/>
            </a:pPr>
            <a:r>
              <a:rPr lang="en-US" dirty="0" smtClean="0"/>
              <a:t>F. </a:t>
            </a:r>
            <a:r>
              <a:rPr lang="en-US" dirty="0"/>
              <a:t>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/>
              <a:t>tarda</a:t>
            </a:r>
            <a:r>
              <a:rPr lang="en-US" dirty="0"/>
              <a:t> &amp; </a:t>
            </a:r>
            <a:r>
              <a:rPr lang="en-US" dirty="0" err="1" smtClean="0"/>
              <a:t>hyperexcitability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G. </a:t>
            </a:r>
            <a:r>
              <a:rPr lang="en-US" dirty="0"/>
              <a:t>Ototoxicity &amp; nephrotoxicity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01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ANY QUESTIONS?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690689"/>
            <a:ext cx="4504764" cy="448627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081" y="1690688"/>
            <a:ext cx="467201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Recognition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Lack of familiarity with reporting requirements</a:t>
            </a:r>
          </a:p>
          <a:p>
            <a:r>
              <a:rPr lang="en-US" sz="3200" dirty="0" smtClean="0"/>
              <a:t>Misdiagnosis</a:t>
            </a:r>
          </a:p>
          <a:p>
            <a:pPr lvl="1"/>
            <a:r>
              <a:rPr lang="en-US" sz="3200" dirty="0" smtClean="0"/>
              <a:t>Lack of familiarity with pesticide effects</a:t>
            </a:r>
          </a:p>
          <a:p>
            <a:pPr lvl="1"/>
            <a:r>
              <a:rPr lang="en-US" sz="3200" dirty="0" smtClean="0"/>
              <a:t>Misdiagnosis</a:t>
            </a:r>
          </a:p>
          <a:p>
            <a:pPr lvl="1"/>
            <a:r>
              <a:rPr lang="en-US" sz="3200" dirty="0" smtClean="0"/>
              <a:t>Growing interest in environmental medicine training but ongoing need for formal training</a:t>
            </a:r>
          </a:p>
        </p:txBody>
      </p:sp>
    </p:spTree>
    <p:extLst>
      <p:ext uri="{BB962C8B-B14F-4D97-AF65-F5344CB8AC3E}">
        <p14:creationId xmlns:p14="http://schemas.microsoft.com/office/powerpoint/2010/main" val="91878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4012</Words>
  <Application>Microsoft Office PowerPoint</Application>
  <PresentationFormat>Widescreen</PresentationFormat>
  <Paragraphs>775</Paragraphs>
  <Slides>82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Wingdings</vt:lpstr>
      <vt:lpstr>Office Theme</vt:lpstr>
      <vt:lpstr>PESTICIDES &amp; HERBICIDES</vt:lpstr>
      <vt:lpstr>Pesticides &amp; Herbicides in Thailand</vt:lpstr>
      <vt:lpstr>Imported Pesticides in Thailand</vt:lpstr>
      <vt:lpstr>PowerPoint Presentation</vt:lpstr>
      <vt:lpstr>PowerPoint Presentation</vt:lpstr>
      <vt:lpstr>PowerPoint Presentation</vt:lpstr>
      <vt:lpstr>Outline</vt:lpstr>
      <vt:lpstr>Key Principles</vt:lpstr>
      <vt:lpstr>Barriers to Recognition and Management</vt:lpstr>
      <vt:lpstr>Goals</vt:lpstr>
      <vt:lpstr>General Approach to Management</vt:lpstr>
      <vt:lpstr>Case 1: ‘Bug Bomb’</vt:lpstr>
      <vt:lpstr>Pyrethrins: Background</vt:lpstr>
      <vt:lpstr>Pyrethrins: Toxicology</vt:lpstr>
      <vt:lpstr>Pyrethrins: Treatment</vt:lpstr>
      <vt:lpstr>Case 2: A Suicidal Ingestion</vt:lpstr>
      <vt:lpstr>Exam and Course</vt:lpstr>
      <vt:lpstr>Pyrethroids: Background</vt:lpstr>
      <vt:lpstr>Pyrethroids: Toxicity</vt:lpstr>
      <vt:lpstr>Pyrethroids: Toxicity</vt:lpstr>
      <vt:lpstr>Pyrethroid: Management</vt:lpstr>
      <vt:lpstr>Case 3: ‘Itchy Hands’</vt:lpstr>
      <vt:lpstr>His exposure: DDT &amp; Thiodan</vt:lpstr>
      <vt:lpstr>Similar toxin….Case 4</vt:lpstr>
      <vt:lpstr>Chlorobenzilate</vt:lpstr>
      <vt:lpstr>Organochlorines: Background</vt:lpstr>
      <vt:lpstr>Case Report</vt:lpstr>
      <vt:lpstr>Organochlorines</vt:lpstr>
      <vt:lpstr>Organochlorines: Toxicity</vt:lpstr>
      <vt:lpstr>Organochlorines: Acute Toxicity</vt:lpstr>
      <vt:lpstr>Organochlorines: Chronic Toxicity</vt:lpstr>
      <vt:lpstr>Organochlorine: Management</vt:lpstr>
      <vt:lpstr>Biologicals</vt:lpstr>
      <vt:lpstr>Avermectin</vt:lpstr>
      <vt:lpstr>Azadirachtin</vt:lpstr>
      <vt:lpstr>Nicotine</vt:lpstr>
      <vt:lpstr>Rotenone</vt:lpstr>
      <vt:lpstr>Sabadilla (Veratrum Alkaloid)</vt:lpstr>
      <vt:lpstr>Streptomycin</vt:lpstr>
      <vt:lpstr>Other Insecticides: Boric Acid and Borates</vt:lpstr>
      <vt:lpstr>Boric Acid and Borates: Treatment</vt:lpstr>
      <vt:lpstr>Other Insecticides: Fluorides</vt:lpstr>
      <vt:lpstr>Other Insecticides: Haloaromatic Substituted Urea Insecticides</vt:lpstr>
      <vt:lpstr>Quiz</vt:lpstr>
      <vt:lpstr>Answer: Methylene Blue</vt:lpstr>
      <vt:lpstr>Other Insecticides: N-phenylpyrazone Insecticides</vt:lpstr>
      <vt:lpstr>Case 5: A fatality</vt:lpstr>
      <vt:lpstr>Neonicotinoid Insecticides</vt:lpstr>
      <vt:lpstr>Quiz: What are the expected effects of nicotinoid toxicity?</vt:lpstr>
      <vt:lpstr>Quiz: What are the expected effects of nicotinoid toxicity?</vt:lpstr>
      <vt:lpstr>Neonicotinoid: Toxicity</vt:lpstr>
      <vt:lpstr>HERBICIDES</vt:lpstr>
      <vt:lpstr>Chlorphenyoxy Herbicides: Background</vt:lpstr>
      <vt:lpstr>Chlorphenoxy Herbicides: Toxicity</vt:lpstr>
      <vt:lpstr>Chlorphenoxy Herbicides: Management</vt:lpstr>
      <vt:lpstr>Pentachlorophenol (PCP): Background</vt:lpstr>
      <vt:lpstr>Pentachlorophenol (PCP): Toxicity</vt:lpstr>
      <vt:lpstr>Dinitrophenolic Pesticides</vt:lpstr>
      <vt:lpstr>PCP &amp; DNP: Management</vt:lpstr>
      <vt:lpstr>Dipyridyl Herbicides: Paraquat</vt:lpstr>
      <vt:lpstr>Paraquat: Clinical toxicity</vt:lpstr>
      <vt:lpstr>Diquat: Toxicology</vt:lpstr>
      <vt:lpstr>Dipyridyl Poisoning: Management</vt:lpstr>
      <vt:lpstr>Quick Review</vt:lpstr>
      <vt:lpstr>Phosphonate Herbicides</vt:lpstr>
      <vt:lpstr>Glyphosate: Toxicity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Quiz: Match the pesticide or herbicide with its characteristic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PESTICIDES</dc:title>
  <dc:creator>Beauchamp</dc:creator>
  <cp:lastModifiedBy>Beauchamp</cp:lastModifiedBy>
  <cp:revision>137</cp:revision>
  <dcterms:created xsi:type="dcterms:W3CDTF">2015-09-02T23:16:59Z</dcterms:created>
  <dcterms:modified xsi:type="dcterms:W3CDTF">2015-09-17T05:53:46Z</dcterms:modified>
</cp:coreProperties>
</file>